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8387559-A1EC-483A-9CCE-80DB60BFDE65}">
  <a:tblStyle styleId="{A8387559-A1EC-483A-9CCE-80DB60BFDE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8"/>
    <p:restoredTop sz="94682"/>
  </p:normalViewPr>
  <p:slideViewPr>
    <p:cSldViewPr snapToGrid="0" snapToObjects="1">
      <p:cViewPr varScale="1">
        <p:scale>
          <a:sx n="102" d="100"/>
          <a:sy n="102" d="100"/>
        </p:scale>
        <p:origin x="184" y="1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 b="1">
                <a:latin typeface="Calibri"/>
                <a:ea typeface="Calibri"/>
                <a:cs typeface="Calibri"/>
                <a:sym typeface="Calibri"/>
              </a:rPr>
              <a:t>The Holy Grail of Venture Capital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Can we predict what startup founders will be successful?  There is almost unlimited data about the backgrounds of successful company founders — and about unsuccessful company founders.  Many VC firms have tried — and none have yet succeeded — to increase their batting averages in picking successful founders.  Yet in other contexts, like sports and entertainment talent scouts, success rates seem higher.  What accounts for this difference?  Making VCs just a little bit more accurate would give them an incredible edge in a lucrative market.  This would be the holy grail of VC.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 b="1">
                <a:latin typeface="Calibri"/>
                <a:ea typeface="Calibri"/>
                <a:cs typeface="Calibri"/>
                <a:sym typeface="Calibri"/>
              </a:rPr>
              <a:t>Patrick Chung, Partner, X-Fund patrick@xfund.com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Mert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Surya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900"/>
              </a:spcBef>
              <a:spcAft>
                <a:spcPts val="1400"/>
              </a:spcAft>
              <a:buNone/>
            </a:pPr>
            <a:r>
              <a:rPr lang="en" sz="800">
                <a:solidFill>
                  <a:srgbClr val="2D3B45"/>
                </a:solidFill>
              </a:rPr>
              <a:t>Ani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900"/>
              </a:spcBef>
              <a:spcAft>
                <a:spcPts val="1400"/>
              </a:spcAft>
              <a:buNone/>
            </a:pPr>
            <a:r>
              <a:rPr lang="en" sz="800">
                <a:solidFill>
                  <a:srgbClr val="2D3B45"/>
                </a:solidFill>
              </a:rPr>
              <a:t>Ani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900"/>
              </a:spcBef>
              <a:spcAft>
                <a:spcPts val="1400"/>
              </a:spcAft>
              <a:buNone/>
            </a:pPr>
            <a:r>
              <a:rPr lang="en" sz="800">
                <a:solidFill>
                  <a:srgbClr val="2D3B45"/>
                </a:solidFill>
              </a:rPr>
              <a:t>Ani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900"/>
              </a:spcBef>
              <a:spcAft>
                <a:spcPts val="1400"/>
              </a:spcAft>
              <a:buNone/>
            </a:pPr>
            <a:r>
              <a:rPr lang="en" sz="800">
                <a:solidFill>
                  <a:srgbClr val="2D3B45"/>
                </a:solidFill>
              </a:rPr>
              <a:t>Ani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dimitri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900"/>
              </a:spcBef>
              <a:spcAft>
                <a:spcPts val="14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900"/>
              </a:spcBef>
              <a:spcAft>
                <a:spcPts val="14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900"/>
              </a:spcBef>
              <a:spcAft>
                <a:spcPts val="1400"/>
              </a:spcAft>
              <a:buNone/>
            </a:pPr>
            <a:r>
              <a:rPr lang="en"/>
              <a:t>mert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Alex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2016: $57 million in funding → ~3700 startups received funding → median time to IPO is 7 years → 1% success rate (39 companies went public)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900"/>
              </a:spcBef>
              <a:spcAft>
                <a:spcPts val="1400"/>
              </a:spcAft>
              <a:buNone/>
            </a:pPr>
            <a:r>
              <a:rPr lang="en" sz="800">
                <a:solidFill>
                  <a:srgbClr val="2D3B45"/>
                </a:solidFill>
              </a:rPr>
              <a:t>Surya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900"/>
              </a:spcBef>
              <a:spcAft>
                <a:spcPts val="1400"/>
              </a:spcAft>
              <a:buNone/>
            </a:pPr>
            <a:r>
              <a:rPr lang="en" sz="800">
                <a:solidFill>
                  <a:srgbClr val="2D3B45"/>
                </a:solidFill>
              </a:rPr>
              <a:t>Lorenzo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Lorenzo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Lorenzo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Lorenzo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Lorenzo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Mert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Alex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Mert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900"/>
              </a:spcBef>
              <a:spcAft>
                <a:spcPts val="1400"/>
              </a:spcAft>
              <a:buNone/>
            </a:pPr>
            <a:r>
              <a:rPr lang="en" sz="800">
                <a:solidFill>
                  <a:srgbClr val="2D3B45"/>
                </a:solidFill>
              </a:rPr>
              <a:t>Surya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Surya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Alex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Alex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Alex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4800"/>
              <a:buNone/>
              <a:defRPr sz="4800"/>
            </a:lvl1pPr>
            <a:lvl2pPr lvl="1" rtl="0">
              <a:spcBef>
                <a:spcPts val="0"/>
              </a:spcBef>
              <a:buSzPts val="4800"/>
              <a:buNone/>
              <a:defRPr sz="4800"/>
            </a:lvl2pPr>
            <a:lvl3pPr lvl="2" rtl="0">
              <a:spcBef>
                <a:spcPts val="0"/>
              </a:spcBef>
              <a:buSzPts val="4800"/>
              <a:buNone/>
              <a:defRPr sz="4800"/>
            </a:lvl3pPr>
            <a:lvl4pPr lvl="3" rtl="0">
              <a:spcBef>
                <a:spcPts val="0"/>
              </a:spcBef>
              <a:buSzPts val="4800"/>
              <a:buNone/>
              <a:defRPr sz="4800"/>
            </a:lvl4pPr>
            <a:lvl5pPr lvl="4" rtl="0">
              <a:spcBef>
                <a:spcPts val="0"/>
              </a:spcBef>
              <a:buSzPts val="4800"/>
              <a:buNone/>
              <a:defRPr sz="4800"/>
            </a:lvl5pPr>
            <a:lvl6pPr lvl="5" rtl="0">
              <a:spcBef>
                <a:spcPts val="0"/>
              </a:spcBef>
              <a:buSzPts val="4800"/>
              <a:buNone/>
              <a:defRPr sz="4800"/>
            </a:lvl6pPr>
            <a:lvl7pPr lvl="6" rtl="0">
              <a:spcBef>
                <a:spcPts val="0"/>
              </a:spcBef>
              <a:buSzPts val="4800"/>
              <a:buNone/>
              <a:defRPr sz="4800"/>
            </a:lvl7pPr>
            <a:lvl8pPr lvl="7" rtl="0">
              <a:spcBef>
                <a:spcPts val="0"/>
              </a:spcBef>
              <a:buSzPts val="4800"/>
              <a:buNone/>
              <a:defRPr sz="4800"/>
            </a:lvl8pPr>
            <a:lvl9pPr lvl="8" rtl="0">
              <a:spcBef>
                <a:spcPts val="0"/>
              </a:spcBef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buSzPts val="1800"/>
              <a:buChar char="●"/>
              <a:defRPr/>
            </a:lvl1pPr>
            <a:lvl2pPr lvl="1" algn="ctr" rtl="0">
              <a:spcBef>
                <a:spcPts val="0"/>
              </a:spcBef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SzPts val="4200"/>
              <a:buNone/>
              <a:defRPr sz="4200"/>
            </a:lvl1pPr>
            <a:lvl2pPr lvl="1" rtl="0">
              <a:spcBef>
                <a:spcPts val="0"/>
              </a:spcBef>
              <a:buSzPts val="4200"/>
              <a:buNone/>
              <a:defRPr sz="4200"/>
            </a:lvl2pPr>
            <a:lvl3pPr lvl="2" rtl="0">
              <a:spcBef>
                <a:spcPts val="0"/>
              </a:spcBef>
              <a:buSzPts val="4200"/>
              <a:buNone/>
              <a:defRPr sz="4200"/>
            </a:lvl3pPr>
            <a:lvl4pPr lvl="3" rtl="0">
              <a:spcBef>
                <a:spcPts val="0"/>
              </a:spcBef>
              <a:buSzPts val="4200"/>
              <a:buNone/>
              <a:defRPr sz="4200"/>
            </a:lvl4pPr>
            <a:lvl5pPr lvl="4" rtl="0">
              <a:spcBef>
                <a:spcPts val="0"/>
              </a:spcBef>
              <a:buSzPts val="4200"/>
              <a:buNone/>
              <a:defRPr sz="4200"/>
            </a:lvl5pPr>
            <a:lvl6pPr lvl="5" rtl="0">
              <a:spcBef>
                <a:spcPts val="0"/>
              </a:spcBef>
              <a:buSzPts val="4200"/>
              <a:buNone/>
              <a:defRPr sz="4200"/>
            </a:lvl6pPr>
            <a:lvl7pPr lvl="6" rtl="0">
              <a:spcBef>
                <a:spcPts val="0"/>
              </a:spcBef>
              <a:buSzPts val="4200"/>
              <a:buNone/>
              <a:defRPr sz="4200"/>
            </a:lvl7pPr>
            <a:lvl8pPr lvl="7" rtl="0">
              <a:spcBef>
                <a:spcPts val="0"/>
              </a:spcBef>
              <a:buSzPts val="4200"/>
              <a:buNone/>
              <a:defRPr sz="4200"/>
            </a:lvl8pPr>
            <a:lvl9pPr lvl="8" rtl="0">
              <a:spcBef>
                <a:spcPts val="0"/>
              </a:spcBef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3200"/>
              <a:buNone/>
              <a:defRPr/>
            </a:lvl1pPr>
            <a:lvl2pPr lvl="1" rtl="0">
              <a:spcBef>
                <a:spcPts val="0"/>
              </a:spcBef>
              <a:buSzPts val="3200"/>
              <a:buNone/>
              <a:defRPr/>
            </a:lvl2pPr>
            <a:lvl3pPr lvl="2" rtl="0">
              <a:spcBef>
                <a:spcPts val="0"/>
              </a:spcBef>
              <a:buSzPts val="3200"/>
              <a:buNone/>
              <a:defRPr/>
            </a:lvl3pPr>
            <a:lvl4pPr lvl="3" rtl="0">
              <a:spcBef>
                <a:spcPts val="0"/>
              </a:spcBef>
              <a:buSzPts val="3200"/>
              <a:buNone/>
              <a:defRPr/>
            </a:lvl4pPr>
            <a:lvl5pPr lvl="4" rtl="0">
              <a:spcBef>
                <a:spcPts val="0"/>
              </a:spcBef>
              <a:buSzPts val="3200"/>
              <a:buNone/>
              <a:defRPr/>
            </a:lvl5pPr>
            <a:lvl6pPr lvl="5" rtl="0">
              <a:spcBef>
                <a:spcPts val="0"/>
              </a:spcBef>
              <a:buSzPts val="3200"/>
              <a:buNone/>
              <a:defRPr/>
            </a:lvl6pPr>
            <a:lvl7pPr lvl="6" rtl="0">
              <a:spcBef>
                <a:spcPts val="0"/>
              </a:spcBef>
              <a:buSzPts val="3200"/>
              <a:buNone/>
              <a:defRPr/>
            </a:lvl7pPr>
            <a:lvl8pPr lvl="7" rtl="0">
              <a:spcBef>
                <a:spcPts val="0"/>
              </a:spcBef>
              <a:buSzPts val="3200"/>
              <a:buNone/>
              <a:defRPr/>
            </a:lvl8pPr>
            <a:lvl9pPr lvl="8" rtl="0">
              <a:spcBef>
                <a:spcPts val="0"/>
              </a:spcBef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800"/>
              <a:buChar char="●"/>
              <a:defRPr/>
            </a:lvl1pPr>
            <a:lvl2pPr lvl="1" rtl="0">
              <a:spcBef>
                <a:spcPts val="0"/>
              </a:spcBef>
              <a:buSzPts val="1400"/>
              <a:buChar char="○"/>
              <a:defRPr/>
            </a:lvl2pPr>
            <a:lvl3pPr lvl="2" rtl="0">
              <a:spcBef>
                <a:spcPts val="0"/>
              </a:spcBef>
              <a:buSzPts val="1400"/>
              <a:buChar char="■"/>
              <a:defRPr/>
            </a:lvl3pPr>
            <a:lvl4pPr lvl="3" rtl="0">
              <a:spcBef>
                <a:spcPts val="0"/>
              </a:spcBef>
              <a:buSzPts val="1400"/>
              <a:buChar char="●"/>
              <a:defRPr/>
            </a:lvl4pPr>
            <a:lvl5pPr lvl="4" rtl="0">
              <a:spcBef>
                <a:spcPts val="0"/>
              </a:spcBef>
              <a:buSzPts val="1400"/>
              <a:buChar char="○"/>
              <a:defRPr/>
            </a:lvl5pPr>
            <a:lvl6pPr lvl="5" rtl="0">
              <a:spcBef>
                <a:spcPts val="0"/>
              </a:spcBef>
              <a:buSzPts val="1400"/>
              <a:buChar char="■"/>
              <a:defRPr/>
            </a:lvl6pPr>
            <a:lvl7pPr lvl="6" rtl="0">
              <a:spcBef>
                <a:spcPts val="0"/>
              </a:spcBef>
              <a:buSzPts val="1400"/>
              <a:buChar char="●"/>
              <a:defRPr/>
            </a:lvl7pPr>
            <a:lvl8pPr lvl="7" rtl="0">
              <a:spcBef>
                <a:spcPts val="0"/>
              </a:spcBef>
              <a:buSzPts val="1400"/>
              <a:buChar char="○"/>
              <a:defRPr/>
            </a:lvl8pPr>
            <a:lvl9pPr lvl="8" rtl="0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3200"/>
              <a:buNone/>
              <a:defRPr/>
            </a:lvl1pPr>
            <a:lvl2pPr lvl="1" rtl="0">
              <a:spcBef>
                <a:spcPts val="0"/>
              </a:spcBef>
              <a:buSzPts val="3200"/>
              <a:buNone/>
              <a:defRPr/>
            </a:lvl2pPr>
            <a:lvl3pPr lvl="2" rtl="0">
              <a:spcBef>
                <a:spcPts val="0"/>
              </a:spcBef>
              <a:buSzPts val="3200"/>
              <a:buNone/>
              <a:defRPr/>
            </a:lvl3pPr>
            <a:lvl4pPr lvl="3" rtl="0">
              <a:spcBef>
                <a:spcPts val="0"/>
              </a:spcBef>
              <a:buSzPts val="3200"/>
              <a:buNone/>
              <a:defRPr/>
            </a:lvl4pPr>
            <a:lvl5pPr lvl="4" rtl="0">
              <a:spcBef>
                <a:spcPts val="0"/>
              </a:spcBef>
              <a:buSzPts val="3200"/>
              <a:buNone/>
              <a:defRPr/>
            </a:lvl5pPr>
            <a:lvl6pPr lvl="5" rtl="0">
              <a:spcBef>
                <a:spcPts val="0"/>
              </a:spcBef>
              <a:buSzPts val="3200"/>
              <a:buNone/>
              <a:defRPr/>
            </a:lvl6pPr>
            <a:lvl7pPr lvl="6" rtl="0">
              <a:spcBef>
                <a:spcPts val="0"/>
              </a:spcBef>
              <a:buSzPts val="3200"/>
              <a:buNone/>
              <a:defRPr/>
            </a:lvl7pPr>
            <a:lvl8pPr lvl="7" rtl="0">
              <a:spcBef>
                <a:spcPts val="0"/>
              </a:spcBef>
              <a:buSzPts val="3200"/>
              <a:buNone/>
              <a:defRPr/>
            </a:lvl8pPr>
            <a:lvl9pPr lvl="8" rtl="0">
              <a:spcBef>
                <a:spcPts val="0"/>
              </a:spcBef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buSzPts val="1200"/>
              <a:buChar char="○"/>
              <a:defRPr sz="1200"/>
            </a:lvl2pPr>
            <a:lvl3pPr lvl="2" rtl="0">
              <a:spcBef>
                <a:spcPts val="0"/>
              </a:spcBef>
              <a:buSzPts val="1200"/>
              <a:buChar char="■"/>
              <a:defRPr sz="1200"/>
            </a:lvl3pPr>
            <a:lvl4pPr lvl="3" rtl="0">
              <a:spcBef>
                <a:spcPts val="0"/>
              </a:spcBef>
              <a:buSzPts val="1200"/>
              <a:buChar char="●"/>
              <a:defRPr sz="1200"/>
            </a:lvl4pPr>
            <a:lvl5pPr lvl="4" rtl="0">
              <a:spcBef>
                <a:spcPts val="0"/>
              </a:spcBef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buSzPts val="1200"/>
              <a:buChar char="○"/>
              <a:defRPr sz="1200"/>
            </a:lvl2pPr>
            <a:lvl3pPr lvl="2" rtl="0">
              <a:spcBef>
                <a:spcPts val="0"/>
              </a:spcBef>
              <a:buSzPts val="1200"/>
              <a:buChar char="■"/>
              <a:defRPr sz="1200"/>
            </a:lvl3pPr>
            <a:lvl4pPr lvl="3" rtl="0">
              <a:spcBef>
                <a:spcPts val="0"/>
              </a:spcBef>
              <a:buSzPts val="1200"/>
              <a:buChar char="●"/>
              <a:defRPr sz="1200"/>
            </a:lvl4pPr>
            <a:lvl5pPr lvl="4" rtl="0">
              <a:spcBef>
                <a:spcPts val="0"/>
              </a:spcBef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SzPts val="1800"/>
              <a:buNone/>
              <a:defRPr sz="1800"/>
            </a:lvl1pPr>
            <a:lvl2pPr lvl="1" rtl="0">
              <a:spcBef>
                <a:spcPts val="0"/>
              </a:spcBef>
              <a:buSzPts val="1800"/>
              <a:buNone/>
              <a:defRPr sz="1800"/>
            </a:lvl2pPr>
            <a:lvl3pPr lvl="2" rtl="0">
              <a:spcBef>
                <a:spcPts val="0"/>
              </a:spcBef>
              <a:buSzPts val="1800"/>
              <a:buNone/>
              <a:defRPr sz="1800"/>
            </a:lvl3pPr>
            <a:lvl4pPr lvl="3" rtl="0">
              <a:spcBef>
                <a:spcPts val="0"/>
              </a:spcBef>
              <a:buSzPts val="1800"/>
              <a:buNone/>
              <a:defRPr sz="1800"/>
            </a:lvl4pPr>
            <a:lvl5pPr lvl="4" rtl="0">
              <a:spcBef>
                <a:spcPts val="0"/>
              </a:spcBef>
              <a:buSzPts val="1800"/>
              <a:buNone/>
              <a:defRPr sz="1800"/>
            </a:lvl5pPr>
            <a:lvl6pPr lvl="5" rtl="0">
              <a:spcBef>
                <a:spcPts val="0"/>
              </a:spcBef>
              <a:buSzPts val="1800"/>
              <a:buNone/>
              <a:defRPr sz="1800"/>
            </a:lvl6pPr>
            <a:lvl7pPr lvl="6" rtl="0">
              <a:spcBef>
                <a:spcPts val="0"/>
              </a:spcBef>
              <a:buSzPts val="1800"/>
              <a:buNone/>
              <a:defRPr sz="1800"/>
            </a:lvl7pPr>
            <a:lvl8pPr lvl="7" rtl="0">
              <a:spcBef>
                <a:spcPts val="0"/>
              </a:spcBef>
              <a:buSzPts val="1800"/>
              <a:buNone/>
              <a:defRPr sz="1800"/>
            </a:lvl8pPr>
            <a:lvl9pPr lvl="8" rtl="0">
              <a:spcBef>
                <a:spcPts val="0"/>
              </a:spcBef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2400"/>
              <a:buNone/>
              <a:defRPr sz="2400"/>
            </a:lvl1pPr>
            <a:lvl2pPr lvl="1" rtl="0">
              <a:spcBef>
                <a:spcPts val="0"/>
              </a:spcBef>
              <a:buSzPts val="2400"/>
              <a:buNone/>
              <a:defRPr sz="2400"/>
            </a:lvl2pPr>
            <a:lvl3pPr lvl="2" rtl="0">
              <a:spcBef>
                <a:spcPts val="0"/>
              </a:spcBef>
              <a:buSzPts val="2400"/>
              <a:buNone/>
              <a:defRPr sz="2400"/>
            </a:lvl3pPr>
            <a:lvl4pPr lvl="3" rtl="0">
              <a:spcBef>
                <a:spcPts val="0"/>
              </a:spcBef>
              <a:buSzPts val="2400"/>
              <a:buNone/>
              <a:defRPr sz="2400"/>
            </a:lvl4pPr>
            <a:lvl5pPr lvl="4" rtl="0">
              <a:spcBef>
                <a:spcPts val="0"/>
              </a:spcBef>
              <a:buSzPts val="2400"/>
              <a:buNone/>
              <a:defRPr sz="2400"/>
            </a:lvl5pPr>
            <a:lvl6pPr lvl="5" rtl="0">
              <a:spcBef>
                <a:spcPts val="0"/>
              </a:spcBef>
              <a:buSzPts val="2400"/>
              <a:buNone/>
              <a:defRPr sz="2400"/>
            </a:lvl6pPr>
            <a:lvl7pPr lvl="6" rtl="0">
              <a:spcBef>
                <a:spcPts val="0"/>
              </a:spcBef>
              <a:buSzPts val="2400"/>
              <a:buNone/>
              <a:defRPr sz="2400"/>
            </a:lvl7pPr>
            <a:lvl8pPr lvl="7" rtl="0">
              <a:spcBef>
                <a:spcPts val="0"/>
              </a:spcBef>
              <a:buSzPts val="2400"/>
              <a:buNone/>
              <a:defRPr sz="2400"/>
            </a:lvl8pPr>
            <a:lvl9pPr lvl="8" rtl="0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SzPts val="6000"/>
              <a:buNone/>
              <a:defRPr sz="6000"/>
            </a:lvl1pPr>
            <a:lvl2pPr lvl="1" rtl="0">
              <a:spcBef>
                <a:spcPts val="0"/>
              </a:spcBef>
              <a:buSzPts val="6000"/>
              <a:buNone/>
              <a:defRPr sz="6000"/>
            </a:lvl2pPr>
            <a:lvl3pPr lvl="2" rtl="0">
              <a:spcBef>
                <a:spcPts val="0"/>
              </a:spcBef>
              <a:buSzPts val="6000"/>
              <a:buNone/>
              <a:defRPr sz="6000"/>
            </a:lvl3pPr>
            <a:lvl4pPr lvl="3" rtl="0">
              <a:spcBef>
                <a:spcPts val="0"/>
              </a:spcBef>
              <a:buSzPts val="6000"/>
              <a:buNone/>
              <a:defRPr sz="6000"/>
            </a:lvl4pPr>
            <a:lvl5pPr lvl="4" rtl="0">
              <a:spcBef>
                <a:spcPts val="0"/>
              </a:spcBef>
              <a:buSzPts val="6000"/>
              <a:buNone/>
              <a:defRPr sz="6000"/>
            </a:lvl5pPr>
            <a:lvl6pPr lvl="5" rtl="0">
              <a:spcBef>
                <a:spcPts val="0"/>
              </a:spcBef>
              <a:buSzPts val="6000"/>
              <a:buNone/>
              <a:defRPr sz="6000"/>
            </a:lvl6pPr>
            <a:lvl7pPr lvl="6" rtl="0">
              <a:spcBef>
                <a:spcPts val="0"/>
              </a:spcBef>
              <a:buSzPts val="6000"/>
              <a:buNone/>
              <a:defRPr sz="6000"/>
            </a:lvl7pPr>
            <a:lvl8pPr lvl="7" rtl="0">
              <a:spcBef>
                <a:spcPts val="0"/>
              </a:spcBef>
              <a:buSzPts val="6000"/>
              <a:buNone/>
              <a:defRPr sz="6000"/>
            </a:lvl8pPr>
            <a:lvl9pPr lvl="8" rtl="0">
              <a:spcBef>
                <a:spcPts val="0"/>
              </a:spcBef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rgbClr val="43434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6" Type="http://schemas.openxmlformats.org/officeDocument/2006/relationships/image" Target="../media/image9.jpg"/><Relationship Id="rId7" Type="http://schemas.openxmlformats.org/officeDocument/2006/relationships/image" Target="../media/image10.jpg"/><Relationship Id="rId8" Type="http://schemas.openxmlformats.org/officeDocument/2006/relationships/image" Target="../media/image11.jpg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docs.google.com/document/d/196vO9mwLwXWhuqQIX6olWxOcQPHPMSL5AUGYHYks3UE/edit" TargetMode="External"/><Relationship Id="rId5" Type="http://schemas.openxmlformats.org/officeDocument/2006/relationships/hyperlink" Target="https://docs.google.com/forms/d/1DcAkYxIK-FKCca9QU1IUp80HT_FGaa321XhHeN6Zoq8/edit" TargetMode="External"/><Relationship Id="rId6" Type="http://schemas.openxmlformats.org/officeDocument/2006/relationships/hyperlink" Target="https://github.com/alexnakagawa/vc_holy_grai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4.jp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Shape 67"/>
          <p:cNvPicPr preferRelativeResize="0"/>
          <p:nvPr/>
        </p:nvPicPr>
        <p:blipFill rotWithShape="1">
          <a:blip r:embed="rId3">
            <a:alphaModFix amt="43000"/>
          </a:blip>
          <a:srcRect l="7411" r="3612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>
            <a:spLocks noGrp="1"/>
          </p:cNvSpPr>
          <p:nvPr>
            <p:ph type="ctrTitle"/>
          </p:nvPr>
        </p:nvSpPr>
        <p:spPr>
          <a:xfrm>
            <a:off x="390525" y="2657475"/>
            <a:ext cx="8222100" cy="933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7200">
                <a:latin typeface="Archivo Narrow"/>
                <a:ea typeface="Archivo Narrow"/>
                <a:cs typeface="Archivo Narrow"/>
                <a:sym typeface="Archivo Narrow"/>
              </a:rPr>
              <a:t>The Holy Grail of VC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subTitle" idx="1"/>
          </p:nvPr>
        </p:nvSpPr>
        <p:spPr>
          <a:xfrm>
            <a:off x="466725" y="3303475"/>
            <a:ext cx="7000800" cy="432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Predicting the success of startups and their founders</a:t>
            </a:r>
          </a:p>
        </p:txBody>
      </p:sp>
      <p:sp>
        <p:nvSpPr>
          <p:cNvPr id="70" name="Shape 70"/>
          <p:cNvSpPr txBox="1"/>
          <p:nvPr/>
        </p:nvSpPr>
        <p:spPr>
          <a:xfrm>
            <a:off x="476250" y="3403000"/>
            <a:ext cx="1994400" cy="387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_______________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A Data-X Project</a:t>
            </a:r>
          </a:p>
        </p:txBody>
      </p:sp>
      <p:sp>
        <p:nvSpPr>
          <p:cNvPr id="71" name="Shape 71"/>
          <p:cNvSpPr/>
          <p:nvPr/>
        </p:nvSpPr>
        <p:spPr>
          <a:xfrm flipH="1">
            <a:off x="8266800" y="4254900"/>
            <a:ext cx="877200" cy="8886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pic>
        <p:nvPicPr>
          <p:cNvPr id="72" name="Shape 72"/>
          <p:cNvPicPr preferRelativeResize="0"/>
          <p:nvPr/>
        </p:nvPicPr>
        <p:blipFill rotWithShape="1">
          <a:blip r:embed="rId4">
            <a:alphaModFix/>
          </a:blip>
          <a:srcRect r="29656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/>
        </p:nvSpPr>
        <p:spPr>
          <a:xfrm rot="-267">
            <a:off x="4310500" y="691634"/>
            <a:ext cx="3857400" cy="3607800"/>
          </a:xfrm>
          <a:prstGeom prst="blockArc">
            <a:avLst>
              <a:gd name="adj1" fmla="val 15819493"/>
              <a:gd name="adj2" fmla="val 2584938"/>
              <a:gd name="adj3" fmla="val 826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 rot="10799733">
            <a:off x="3981675" y="1917141"/>
            <a:ext cx="3857400" cy="2521500"/>
          </a:xfrm>
          <a:prstGeom prst="blockArc">
            <a:avLst>
              <a:gd name="adj1" fmla="val 11288649"/>
              <a:gd name="adj2" fmla="val 21117515"/>
              <a:gd name="adj3" fmla="val 117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 rot="-1811335">
            <a:off x="3425622" y="894695"/>
            <a:ext cx="1997404" cy="2128763"/>
          </a:xfrm>
          <a:prstGeom prst="bentArrow">
            <a:avLst>
              <a:gd name="adj1" fmla="val 16609"/>
              <a:gd name="adj2" fmla="val 22349"/>
              <a:gd name="adj3" fmla="val 20279"/>
              <a:gd name="adj4" fmla="val 7972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226075" y="-23200"/>
            <a:ext cx="2808000" cy="2724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>
                <a:latin typeface="Archivo Narrow"/>
                <a:ea typeface="Archivo Narrow"/>
                <a:cs typeface="Archivo Narrow"/>
                <a:sym typeface="Archivo Narrow"/>
              </a:rPr>
              <a:t>The Approach</a:t>
            </a:r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4075" y="-23200"/>
            <a:ext cx="5805125" cy="481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4">
            <a:alphaModFix/>
          </a:blip>
          <a:srcRect r="29656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/>
          <p:nvPr/>
        </p:nvSpPr>
        <p:spPr>
          <a:xfrm>
            <a:off x="5048250" y="357800"/>
            <a:ext cx="1957500" cy="8952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b="1">
                <a:latin typeface="Archivo Narrow"/>
                <a:ea typeface="Archivo Narrow"/>
                <a:cs typeface="Archivo Narrow"/>
                <a:sym typeface="Archivo Narrow"/>
              </a:rPr>
              <a:t>Business Requirement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Improve VC’s investment accuracy</a:t>
            </a:r>
          </a:p>
        </p:txBody>
      </p:sp>
      <p:sp>
        <p:nvSpPr>
          <p:cNvPr id="168" name="Shape 168"/>
          <p:cNvSpPr/>
          <p:nvPr/>
        </p:nvSpPr>
        <p:spPr>
          <a:xfrm>
            <a:off x="6781800" y="1462700"/>
            <a:ext cx="1957500" cy="8952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b="1">
                <a:latin typeface="Archivo Narrow"/>
                <a:ea typeface="Archivo Narrow"/>
                <a:cs typeface="Archivo Narrow"/>
                <a:sym typeface="Archivo Narrow"/>
              </a:rPr>
              <a:t>Data Acquisition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Crunchbase (ppl + firm)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Founder Survey</a:t>
            </a:r>
          </a:p>
        </p:txBody>
      </p:sp>
      <p:sp>
        <p:nvSpPr>
          <p:cNvPr id="169" name="Shape 169"/>
          <p:cNvSpPr/>
          <p:nvPr/>
        </p:nvSpPr>
        <p:spPr>
          <a:xfrm>
            <a:off x="6781800" y="2786675"/>
            <a:ext cx="1957500" cy="8952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b="1">
                <a:latin typeface="Archivo Narrow"/>
                <a:ea typeface="Archivo Narrow"/>
                <a:cs typeface="Archivo Narrow"/>
                <a:sym typeface="Archivo Narrow"/>
              </a:rPr>
              <a:t>Data Preparation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Join datasets 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(people via company)</a:t>
            </a:r>
          </a:p>
        </p:txBody>
      </p:sp>
      <p:sp>
        <p:nvSpPr>
          <p:cNvPr id="170" name="Shape 170"/>
          <p:cNvSpPr/>
          <p:nvPr/>
        </p:nvSpPr>
        <p:spPr>
          <a:xfrm>
            <a:off x="5048250" y="3891575"/>
            <a:ext cx="1957500" cy="8952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b="1">
                <a:latin typeface="Archivo Narrow"/>
                <a:ea typeface="Archivo Narrow"/>
                <a:cs typeface="Archivo Narrow"/>
                <a:sym typeface="Archivo Narrow"/>
              </a:rPr>
              <a:t>Feature Engineering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Select valuable features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Decide evaluation of Y</a:t>
            </a:r>
          </a:p>
        </p:txBody>
      </p:sp>
      <p:sp>
        <p:nvSpPr>
          <p:cNvPr id="171" name="Shape 171"/>
          <p:cNvSpPr/>
          <p:nvPr/>
        </p:nvSpPr>
        <p:spPr>
          <a:xfrm>
            <a:off x="3419475" y="1529375"/>
            <a:ext cx="2067000" cy="8952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b="1">
                <a:latin typeface="Archivo Narrow"/>
                <a:ea typeface="Archivo Narrow"/>
                <a:cs typeface="Archivo Narrow"/>
                <a:sym typeface="Archivo Narrow"/>
              </a:rPr>
              <a:t>Evaluation &amp; Interpretation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Accuracy, precision &amp; recall</a:t>
            </a:r>
          </a:p>
        </p:txBody>
      </p:sp>
      <p:sp>
        <p:nvSpPr>
          <p:cNvPr id="172" name="Shape 172"/>
          <p:cNvSpPr/>
          <p:nvPr/>
        </p:nvSpPr>
        <p:spPr>
          <a:xfrm>
            <a:off x="3419475" y="2786675"/>
            <a:ext cx="2009700" cy="8952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b="1">
                <a:latin typeface="Archivo Narrow"/>
                <a:ea typeface="Archivo Narrow"/>
                <a:cs typeface="Archivo Narrow"/>
                <a:sym typeface="Archivo Narrow"/>
              </a:rPr>
              <a:t>Modelling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Try SVM, decision tree, XGBoost and others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226075" y="205400"/>
            <a:ext cx="2926800" cy="2724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600">
                <a:latin typeface="Archivo Narrow"/>
                <a:ea typeface="Archivo Narrow"/>
                <a:cs typeface="Archivo Narrow"/>
                <a:sym typeface="Archivo Narrow"/>
              </a:rPr>
              <a:t>A typical life cycle of an ML project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/>
        </p:nvSpPr>
        <p:spPr>
          <a:xfrm>
            <a:off x="7123425" y="591950"/>
            <a:ext cx="170700" cy="4402500"/>
          </a:xfrm>
          <a:prstGeom prst="rightBrace">
            <a:avLst>
              <a:gd name="adj1" fmla="val 93043"/>
              <a:gd name="adj2" fmla="val 45433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179" name="Shape 179"/>
          <p:cNvSpPr/>
          <p:nvPr/>
        </p:nvSpPr>
        <p:spPr>
          <a:xfrm>
            <a:off x="7451425" y="742950"/>
            <a:ext cx="1533000" cy="36867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4299000" y="658075"/>
            <a:ext cx="170700" cy="4402500"/>
          </a:xfrm>
          <a:prstGeom prst="rightBrace">
            <a:avLst>
              <a:gd name="adj1" fmla="val 93043"/>
              <a:gd name="adj2" fmla="val 46112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181" name="Shape 181"/>
          <p:cNvSpPr/>
          <p:nvPr/>
        </p:nvSpPr>
        <p:spPr>
          <a:xfrm>
            <a:off x="4646100" y="18475"/>
            <a:ext cx="2477400" cy="50700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82" name="Shape 182"/>
          <p:cNvSpPr/>
          <p:nvPr/>
        </p:nvSpPr>
        <p:spPr>
          <a:xfrm>
            <a:off x="1941600" y="21375"/>
            <a:ext cx="2372400" cy="50700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title" idx="4294967295"/>
          </p:nvPr>
        </p:nvSpPr>
        <p:spPr>
          <a:xfrm>
            <a:off x="0" y="5700"/>
            <a:ext cx="1823700" cy="5143500"/>
          </a:xfrm>
          <a:prstGeom prst="rect">
            <a:avLst/>
          </a:prstGeom>
          <a:solidFill>
            <a:srgbClr val="434343"/>
          </a:solidFill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sz="28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" sz="2700">
                <a:latin typeface="Archivo Narrow"/>
                <a:ea typeface="Archivo Narrow"/>
                <a:cs typeface="Archivo Narrow"/>
                <a:sym typeface="Archivo Narrow"/>
              </a:rPr>
              <a:t> Architecture  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2700">
                <a:latin typeface="Archivo Narrow"/>
                <a:ea typeface="Archivo Narrow"/>
                <a:cs typeface="Archivo Narrow"/>
                <a:sym typeface="Archivo Narrow"/>
              </a:rPr>
              <a:t> of Solution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3600">
                <a:latin typeface="Archivo Narrow"/>
                <a:ea typeface="Archivo Narrow"/>
                <a:cs typeface="Archivo Narrow"/>
                <a:sym typeface="Archivo Narrow"/>
              </a:rPr>
              <a:t> 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8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28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28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28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28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28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28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2800"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title" idx="4294967295"/>
          </p:nvPr>
        </p:nvSpPr>
        <p:spPr>
          <a:xfrm>
            <a:off x="1982975" y="644050"/>
            <a:ext cx="1143000" cy="803100"/>
          </a:xfrm>
          <a:prstGeom prst="rect">
            <a:avLst/>
          </a:prstGeom>
          <a:solidFill>
            <a:schemeClr val="accent5"/>
          </a:solidFill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latin typeface="Archivo Narrow"/>
                <a:ea typeface="Archivo Narrow"/>
                <a:cs typeface="Archivo Narrow"/>
                <a:sym typeface="Archivo Narrow"/>
              </a:rPr>
              <a:t>Crunchbase company data (~100k rows)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title" idx="4294967295"/>
          </p:nvPr>
        </p:nvSpPr>
        <p:spPr>
          <a:xfrm>
            <a:off x="2381325" y="185275"/>
            <a:ext cx="1498800" cy="387300"/>
          </a:xfrm>
          <a:prstGeom prst="rect">
            <a:avLst/>
          </a:prstGeom>
          <a:solidFill>
            <a:schemeClr val="accent1"/>
          </a:solidFill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latin typeface="Archivo Narrow"/>
                <a:ea typeface="Archivo Narrow"/>
                <a:cs typeface="Archivo Narrow"/>
                <a:sym typeface="Archivo Narrow"/>
              </a:rPr>
              <a:t>Input Data (.csv)</a:t>
            </a:r>
          </a:p>
        </p:txBody>
      </p:sp>
      <p:sp>
        <p:nvSpPr>
          <p:cNvPr id="186" name="Shape 186"/>
          <p:cNvSpPr txBox="1">
            <a:spLocks noGrp="1"/>
          </p:cNvSpPr>
          <p:nvPr>
            <p:ph type="title" idx="4294967295"/>
          </p:nvPr>
        </p:nvSpPr>
        <p:spPr>
          <a:xfrm>
            <a:off x="4698301" y="608875"/>
            <a:ext cx="707700" cy="387300"/>
          </a:xfrm>
          <a:prstGeom prst="rect">
            <a:avLst/>
          </a:prstGeom>
          <a:solidFill>
            <a:srgbClr val="93C47D"/>
          </a:solidFill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latin typeface="Archivo Narrow"/>
                <a:ea typeface="Archivo Narrow"/>
                <a:cs typeface="Archivo Narrow"/>
                <a:sym typeface="Archivo Narrow"/>
              </a:rPr>
              <a:t>numpy (arrays)</a:t>
            </a:r>
          </a:p>
        </p:txBody>
      </p:sp>
      <p:sp>
        <p:nvSpPr>
          <p:cNvPr id="187" name="Shape 187"/>
          <p:cNvSpPr txBox="1">
            <a:spLocks noGrp="1"/>
          </p:cNvSpPr>
          <p:nvPr>
            <p:ph type="title" idx="4294967295"/>
          </p:nvPr>
        </p:nvSpPr>
        <p:spPr>
          <a:xfrm>
            <a:off x="2235875" y="1770151"/>
            <a:ext cx="1823700" cy="623400"/>
          </a:xfrm>
          <a:prstGeom prst="rect">
            <a:avLst/>
          </a:prstGeom>
          <a:solidFill>
            <a:schemeClr val="accent5"/>
          </a:solidFill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latin typeface="Archivo Narrow"/>
                <a:ea typeface="Archivo Narrow"/>
                <a:cs typeface="Archivo Narrow"/>
                <a:sym typeface="Archivo Narrow"/>
              </a:rPr>
              <a:t>Join &amp; subset for only current founders 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latin typeface="Archivo Narrow"/>
                <a:ea typeface="Archivo Narrow"/>
                <a:cs typeface="Archivo Narrow"/>
                <a:sym typeface="Archivo Narrow"/>
              </a:rPr>
              <a:t>(~60k rows)</a:t>
            </a:r>
          </a:p>
        </p:txBody>
      </p:sp>
      <p:sp>
        <p:nvSpPr>
          <p:cNvPr id="188" name="Shape 188"/>
          <p:cNvSpPr txBox="1">
            <a:spLocks noGrp="1"/>
          </p:cNvSpPr>
          <p:nvPr>
            <p:ph type="title" idx="4294967295"/>
          </p:nvPr>
        </p:nvSpPr>
        <p:spPr>
          <a:xfrm>
            <a:off x="3185050" y="644050"/>
            <a:ext cx="1060500" cy="803100"/>
          </a:xfrm>
          <a:prstGeom prst="rect">
            <a:avLst/>
          </a:prstGeom>
          <a:solidFill>
            <a:schemeClr val="accent5"/>
          </a:solidFill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latin typeface="Archivo Narrow"/>
                <a:ea typeface="Archivo Narrow"/>
                <a:cs typeface="Archivo Narrow"/>
                <a:sym typeface="Archivo Narrow"/>
              </a:rPr>
              <a:t>Crunchbase people data (~100k rows)</a:t>
            </a:r>
          </a:p>
        </p:txBody>
      </p:sp>
      <p:sp>
        <p:nvSpPr>
          <p:cNvPr id="189" name="Shape 189"/>
          <p:cNvSpPr txBox="1">
            <a:spLocks noGrp="1"/>
          </p:cNvSpPr>
          <p:nvPr>
            <p:ph type="title" idx="4294967295"/>
          </p:nvPr>
        </p:nvSpPr>
        <p:spPr>
          <a:xfrm>
            <a:off x="2235875" y="2559050"/>
            <a:ext cx="1823700" cy="623400"/>
          </a:xfrm>
          <a:prstGeom prst="rect">
            <a:avLst/>
          </a:prstGeom>
          <a:solidFill>
            <a:schemeClr val="accent5"/>
          </a:solidFill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latin typeface="Archivo Narrow"/>
                <a:ea typeface="Archivo Narrow"/>
                <a:cs typeface="Archivo Narrow"/>
                <a:sym typeface="Archivo Narrow"/>
              </a:rPr>
              <a:t>Clean: drop NaN, recode into categorical 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latin typeface="Archivo Narrow"/>
                <a:ea typeface="Archivo Narrow"/>
                <a:cs typeface="Archivo Narrow"/>
                <a:sym typeface="Archivo Narrow"/>
              </a:rPr>
              <a:t>(~25K rows)</a:t>
            </a:r>
          </a:p>
        </p:txBody>
      </p:sp>
      <p:sp>
        <p:nvSpPr>
          <p:cNvPr id="190" name="Shape 190"/>
          <p:cNvSpPr txBox="1">
            <a:spLocks noGrp="1"/>
          </p:cNvSpPr>
          <p:nvPr>
            <p:ph type="title" idx="4294967295"/>
          </p:nvPr>
        </p:nvSpPr>
        <p:spPr>
          <a:xfrm>
            <a:off x="1982975" y="4333750"/>
            <a:ext cx="2262600" cy="696900"/>
          </a:xfrm>
          <a:prstGeom prst="rect">
            <a:avLst/>
          </a:prstGeom>
          <a:solidFill>
            <a:srgbClr val="8E7CC3"/>
          </a:solidFill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latin typeface="Archivo Narrow"/>
                <a:ea typeface="Archivo Narrow"/>
                <a:cs typeface="Archivo Narrow"/>
                <a:sym typeface="Archivo Narrow"/>
              </a:rPr>
              <a:t>Founder psychological factors survey data (~40 respondents)</a:t>
            </a:r>
          </a:p>
        </p:txBody>
      </p:sp>
      <p:sp>
        <p:nvSpPr>
          <p:cNvPr id="191" name="Shape 191"/>
          <p:cNvSpPr txBox="1">
            <a:spLocks noGrp="1"/>
          </p:cNvSpPr>
          <p:nvPr>
            <p:ph type="title" idx="4294967295"/>
          </p:nvPr>
        </p:nvSpPr>
        <p:spPr>
          <a:xfrm>
            <a:off x="2152650" y="3372700"/>
            <a:ext cx="1979700" cy="803100"/>
          </a:xfrm>
          <a:prstGeom prst="rect">
            <a:avLst/>
          </a:prstGeom>
          <a:solidFill>
            <a:schemeClr val="accent5"/>
          </a:solidFill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latin typeface="Archivo Narrow"/>
                <a:ea typeface="Archivo Narrow"/>
                <a:cs typeface="Archivo Narrow"/>
                <a:sym typeface="Archivo Narrow"/>
              </a:rPr>
              <a:t>Feature engineering: 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latin typeface="Archivo Narrow"/>
                <a:ea typeface="Archivo Narrow"/>
                <a:cs typeface="Archivo Narrow"/>
                <a:sym typeface="Archivo Narrow"/>
              </a:rPr>
              <a:t>select best features, build independent variable 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latin typeface="Archivo Narrow"/>
                <a:ea typeface="Archivo Narrow"/>
                <a:cs typeface="Archivo Narrow"/>
                <a:sym typeface="Archivo Narrow"/>
              </a:rPr>
              <a:t>(8 features, 1 output)</a:t>
            </a:r>
          </a:p>
        </p:txBody>
      </p:sp>
      <p:cxnSp>
        <p:nvCxnSpPr>
          <p:cNvPr id="192" name="Shape 192"/>
          <p:cNvCxnSpPr>
            <a:endCxn id="193" idx="0"/>
          </p:cNvCxnSpPr>
          <p:nvPr/>
        </p:nvCxnSpPr>
        <p:spPr>
          <a:xfrm flipH="1">
            <a:off x="5884775" y="790075"/>
            <a:ext cx="9300" cy="51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4" name="Shape 194"/>
          <p:cNvCxnSpPr>
            <a:stCxn id="186" idx="2"/>
            <a:endCxn id="193" idx="0"/>
          </p:cNvCxnSpPr>
          <p:nvPr/>
        </p:nvCxnSpPr>
        <p:spPr>
          <a:xfrm rot="-5400000" flipH="1">
            <a:off x="5313151" y="735175"/>
            <a:ext cx="310500" cy="8325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5" name="Shape 195"/>
          <p:cNvCxnSpPr>
            <a:stCxn id="196" idx="2"/>
            <a:endCxn id="193" idx="0"/>
          </p:cNvCxnSpPr>
          <p:nvPr/>
        </p:nvCxnSpPr>
        <p:spPr>
          <a:xfrm rot="5400000">
            <a:off x="6176575" y="704425"/>
            <a:ext cx="310500" cy="8940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97" name="Shape 197"/>
          <p:cNvSpPr/>
          <p:nvPr/>
        </p:nvSpPr>
        <p:spPr>
          <a:xfrm>
            <a:off x="6529700" y="2541080"/>
            <a:ext cx="360225" cy="481825"/>
          </a:xfrm>
          <a:custGeom>
            <a:avLst/>
            <a:gdLst/>
            <a:ahLst/>
            <a:cxnLst/>
            <a:rect l="0" t="0" r="0" b="0"/>
            <a:pathLst>
              <a:path w="14409" h="19273" extrusionOk="0">
                <a:moveTo>
                  <a:pt x="0" y="19273"/>
                </a:moveTo>
                <a:cubicBezTo>
                  <a:pt x="1046" y="16440"/>
                  <a:pt x="3879" y="5479"/>
                  <a:pt x="6281" y="2278"/>
                </a:cubicBezTo>
                <a:cubicBezTo>
                  <a:pt x="8682" y="-923"/>
                  <a:pt x="13054" y="431"/>
                  <a:pt x="14409" y="62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sp>
      <p:cxnSp>
        <p:nvCxnSpPr>
          <p:cNvPr id="198" name="Shape 198"/>
          <p:cNvCxnSpPr>
            <a:stCxn id="184" idx="2"/>
          </p:cNvCxnSpPr>
          <p:nvPr/>
        </p:nvCxnSpPr>
        <p:spPr>
          <a:xfrm rot="-5400000" flipH="1">
            <a:off x="2775425" y="1226200"/>
            <a:ext cx="134700" cy="576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99" name="Shape 199"/>
          <p:cNvCxnSpPr>
            <a:stCxn id="188" idx="2"/>
          </p:cNvCxnSpPr>
          <p:nvPr/>
        </p:nvCxnSpPr>
        <p:spPr>
          <a:xfrm rot="5400000">
            <a:off x="3355750" y="1222300"/>
            <a:ext cx="134700" cy="5844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0" name="Shape 200"/>
          <p:cNvCxnSpPr/>
          <p:nvPr/>
        </p:nvCxnSpPr>
        <p:spPr>
          <a:xfrm flipH="1">
            <a:off x="3135075" y="1581850"/>
            <a:ext cx="3000" cy="17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01" name="Shape 201"/>
          <p:cNvCxnSpPr/>
          <p:nvPr/>
        </p:nvCxnSpPr>
        <p:spPr>
          <a:xfrm flipH="1">
            <a:off x="3146225" y="2389513"/>
            <a:ext cx="3000" cy="17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02" name="Shape 202"/>
          <p:cNvCxnSpPr/>
          <p:nvPr/>
        </p:nvCxnSpPr>
        <p:spPr>
          <a:xfrm flipH="1">
            <a:off x="3135050" y="3189813"/>
            <a:ext cx="3000" cy="17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03" name="Shape 203"/>
          <p:cNvSpPr/>
          <p:nvPr/>
        </p:nvSpPr>
        <p:spPr>
          <a:xfrm>
            <a:off x="3093375" y="4206775"/>
            <a:ext cx="86400" cy="96000"/>
          </a:xfrm>
          <a:prstGeom prst="mathPlus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04" name="Shape 204"/>
          <p:cNvSpPr txBox="1">
            <a:spLocks noGrp="1"/>
          </p:cNvSpPr>
          <p:nvPr>
            <p:ph type="title" idx="4294967295"/>
          </p:nvPr>
        </p:nvSpPr>
        <p:spPr>
          <a:xfrm>
            <a:off x="5009250" y="198175"/>
            <a:ext cx="1823700" cy="361500"/>
          </a:xfrm>
          <a:prstGeom prst="rect">
            <a:avLst/>
          </a:prstGeom>
          <a:solidFill>
            <a:schemeClr val="accent1"/>
          </a:solidFill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latin typeface="Archivo Narrow"/>
                <a:ea typeface="Archivo Narrow"/>
                <a:cs typeface="Archivo Narrow"/>
                <a:sym typeface="Archivo Narrow"/>
              </a:rPr>
              <a:t>Build model (ipython)</a:t>
            </a:r>
          </a:p>
        </p:txBody>
      </p:sp>
      <p:sp>
        <p:nvSpPr>
          <p:cNvPr id="196" name="Shape 196"/>
          <p:cNvSpPr txBox="1">
            <a:spLocks noGrp="1"/>
          </p:cNvSpPr>
          <p:nvPr>
            <p:ph type="title" idx="4294967295"/>
          </p:nvPr>
        </p:nvSpPr>
        <p:spPr>
          <a:xfrm>
            <a:off x="6490525" y="608875"/>
            <a:ext cx="576600" cy="387300"/>
          </a:xfrm>
          <a:prstGeom prst="rect">
            <a:avLst/>
          </a:prstGeom>
          <a:solidFill>
            <a:srgbClr val="93C47D"/>
          </a:solidFill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latin typeface="Archivo Narrow"/>
                <a:ea typeface="Archivo Narrow"/>
                <a:cs typeface="Archivo Narrow"/>
                <a:sym typeface="Archivo Narrow"/>
              </a:rPr>
              <a:t>excel (.csv)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title" idx="4294967295"/>
          </p:nvPr>
        </p:nvSpPr>
        <p:spPr>
          <a:xfrm>
            <a:off x="4698575" y="1306675"/>
            <a:ext cx="2372400" cy="2343900"/>
          </a:xfrm>
          <a:prstGeom prst="rect">
            <a:avLst/>
          </a:prstGeom>
          <a:solidFill>
            <a:srgbClr val="93C47D"/>
          </a:solidFill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300">
                <a:latin typeface="Archivo Narrow"/>
                <a:ea typeface="Archivo Narrow"/>
                <a:cs typeface="Archivo Narrow"/>
                <a:sym typeface="Archivo Narrow"/>
              </a:rPr>
              <a:t>Scikit-Learn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sz="6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300">
                <a:latin typeface="Archivo Narrow"/>
                <a:ea typeface="Archivo Narrow"/>
                <a:cs typeface="Archivo Narrow"/>
                <a:sym typeface="Archivo Narrow"/>
              </a:rPr>
              <a:t>Apply train-test split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sz="6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300">
                <a:latin typeface="Archivo Narrow"/>
                <a:ea typeface="Archivo Narrow"/>
                <a:cs typeface="Archivo Narrow"/>
                <a:sym typeface="Archivo Narrow"/>
              </a:rPr>
              <a:t>Tokenize (CBOW, TF-IDF) bio data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sz="6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300">
                <a:latin typeface="Archivo Narrow"/>
                <a:ea typeface="Archivo Narrow"/>
                <a:cs typeface="Archivo Narrow"/>
                <a:sym typeface="Archivo Narrow"/>
              </a:rPr>
              <a:t>Test logistic regression, SVM, perceptron, naive bayes, xgboost, random forest*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sz="6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300">
                <a:latin typeface="Archivo Narrow"/>
                <a:ea typeface="Archivo Narrow"/>
                <a:cs typeface="Archivo Narrow"/>
                <a:sym typeface="Archivo Narrow"/>
              </a:rPr>
              <a:t>Apply regularization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sz="6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300">
                <a:latin typeface="Archivo Narrow"/>
                <a:ea typeface="Archivo Narrow"/>
                <a:cs typeface="Archivo Narrow"/>
                <a:sym typeface="Archivo Narrow"/>
              </a:rPr>
              <a:t>Calculate accuracies, confusion matrix</a:t>
            </a:r>
          </a:p>
        </p:txBody>
      </p:sp>
      <p:sp>
        <p:nvSpPr>
          <p:cNvPr id="205" name="Shape 205"/>
          <p:cNvSpPr txBox="1">
            <a:spLocks noGrp="1"/>
          </p:cNvSpPr>
          <p:nvPr>
            <p:ph type="title" idx="4294967295"/>
          </p:nvPr>
        </p:nvSpPr>
        <p:spPr>
          <a:xfrm>
            <a:off x="5434300" y="608875"/>
            <a:ext cx="1013100" cy="387300"/>
          </a:xfrm>
          <a:prstGeom prst="rect">
            <a:avLst/>
          </a:prstGeom>
          <a:solidFill>
            <a:srgbClr val="93C47D"/>
          </a:solidFill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latin typeface="Archivo Narrow"/>
                <a:ea typeface="Archivo Narrow"/>
                <a:cs typeface="Archivo Narrow"/>
                <a:sym typeface="Archivo Narrow"/>
              </a:rPr>
              <a:t>pandas (dataframes)</a:t>
            </a:r>
          </a:p>
        </p:txBody>
      </p:sp>
      <p:sp>
        <p:nvSpPr>
          <p:cNvPr id="206" name="Shape 206"/>
          <p:cNvSpPr txBox="1">
            <a:spLocks noGrp="1"/>
          </p:cNvSpPr>
          <p:nvPr>
            <p:ph type="title" idx="4294967295"/>
          </p:nvPr>
        </p:nvSpPr>
        <p:spPr>
          <a:xfrm>
            <a:off x="4698575" y="3915475"/>
            <a:ext cx="2349300" cy="387300"/>
          </a:xfrm>
          <a:prstGeom prst="rect">
            <a:avLst/>
          </a:prstGeom>
          <a:solidFill>
            <a:srgbClr val="93C47D"/>
          </a:solidFill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latin typeface="Archivo Narrow"/>
                <a:ea typeface="Archivo Narrow"/>
                <a:cs typeface="Archivo Narrow"/>
                <a:sym typeface="Archivo Narrow"/>
              </a:rPr>
              <a:t>matplotlib 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latin typeface="Archivo Narrow"/>
                <a:ea typeface="Archivo Narrow"/>
                <a:cs typeface="Archivo Narrow"/>
                <a:sym typeface="Archivo Narrow"/>
              </a:rPr>
              <a:t>(plot accuracies, ROC curve)</a:t>
            </a:r>
          </a:p>
        </p:txBody>
      </p:sp>
      <p:cxnSp>
        <p:nvCxnSpPr>
          <p:cNvPr id="207" name="Shape 207"/>
          <p:cNvCxnSpPr>
            <a:stCxn id="193" idx="2"/>
            <a:endCxn id="206" idx="0"/>
          </p:cNvCxnSpPr>
          <p:nvPr/>
        </p:nvCxnSpPr>
        <p:spPr>
          <a:xfrm flipH="1">
            <a:off x="5873375" y="3650575"/>
            <a:ext cx="11400" cy="26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08" name="Shape 208"/>
          <p:cNvSpPr txBox="1">
            <a:spLocks noGrp="1"/>
          </p:cNvSpPr>
          <p:nvPr>
            <p:ph type="title" idx="4294967295"/>
          </p:nvPr>
        </p:nvSpPr>
        <p:spPr>
          <a:xfrm>
            <a:off x="4767375" y="4454350"/>
            <a:ext cx="2262600" cy="576300"/>
          </a:xfrm>
          <a:prstGeom prst="rect">
            <a:avLst/>
          </a:prstGeom>
          <a:solidFill>
            <a:srgbClr val="8E7CC3"/>
          </a:solidFill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latin typeface="Archivo Narrow"/>
                <a:ea typeface="Archivo Narrow"/>
                <a:cs typeface="Archivo Narrow"/>
                <a:sym typeface="Archivo Narrow"/>
              </a:rPr>
              <a:t> </a:t>
            </a:r>
            <a:r>
              <a:rPr lang="en" sz="1300">
                <a:latin typeface="Archivo Narrow"/>
                <a:ea typeface="Archivo Narrow"/>
                <a:cs typeface="Archivo Narrow"/>
                <a:sym typeface="Archivo Narrow"/>
              </a:rPr>
              <a:t>Calculate probability of success for survey respondents given feature X</a:t>
            </a:r>
          </a:p>
        </p:txBody>
      </p:sp>
      <p:sp>
        <p:nvSpPr>
          <p:cNvPr id="209" name="Shape 209"/>
          <p:cNvSpPr/>
          <p:nvPr/>
        </p:nvSpPr>
        <p:spPr>
          <a:xfrm>
            <a:off x="5877900" y="4333750"/>
            <a:ext cx="86400" cy="96000"/>
          </a:xfrm>
          <a:prstGeom prst="mathPlus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10" name="Shape 210"/>
          <p:cNvCxnSpPr>
            <a:stCxn id="180" idx="1"/>
          </p:cNvCxnSpPr>
          <p:nvPr/>
        </p:nvCxnSpPr>
        <p:spPr>
          <a:xfrm>
            <a:off x="4469700" y="2688156"/>
            <a:ext cx="176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11" name="Shape 211"/>
          <p:cNvSpPr txBox="1">
            <a:spLocks noGrp="1"/>
          </p:cNvSpPr>
          <p:nvPr>
            <p:ph type="title" idx="4294967295"/>
          </p:nvPr>
        </p:nvSpPr>
        <p:spPr>
          <a:xfrm>
            <a:off x="7753975" y="886925"/>
            <a:ext cx="927900" cy="361500"/>
          </a:xfrm>
          <a:prstGeom prst="rect">
            <a:avLst/>
          </a:prstGeom>
          <a:solidFill>
            <a:schemeClr val="accent1"/>
          </a:solidFill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latin typeface="Archivo Narrow"/>
                <a:ea typeface="Archivo Narrow"/>
                <a:cs typeface="Archivo Narrow"/>
                <a:sym typeface="Archivo Narrow"/>
              </a:rPr>
              <a:t>Output</a:t>
            </a:r>
          </a:p>
        </p:txBody>
      </p:sp>
      <p:cxnSp>
        <p:nvCxnSpPr>
          <p:cNvPr id="212" name="Shape 212"/>
          <p:cNvCxnSpPr>
            <a:stCxn id="178" idx="1"/>
            <a:endCxn id="179" idx="1"/>
          </p:cNvCxnSpPr>
          <p:nvPr/>
        </p:nvCxnSpPr>
        <p:spPr>
          <a:xfrm rot="10800000" flipH="1">
            <a:off x="7294125" y="2586438"/>
            <a:ext cx="157200" cy="5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13" name="Shape 213"/>
          <p:cNvSpPr txBox="1">
            <a:spLocks noGrp="1"/>
          </p:cNvSpPr>
          <p:nvPr>
            <p:ph type="title" idx="4294967295"/>
          </p:nvPr>
        </p:nvSpPr>
        <p:spPr>
          <a:xfrm>
            <a:off x="7513675" y="1313050"/>
            <a:ext cx="1404300" cy="290700"/>
          </a:xfrm>
          <a:prstGeom prst="rect">
            <a:avLst/>
          </a:prstGeom>
          <a:solidFill>
            <a:srgbClr val="F6B26B"/>
          </a:solidFill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latin typeface="Archivo Narrow"/>
                <a:ea typeface="Archivo Narrow"/>
                <a:cs typeface="Archivo Narrow"/>
                <a:sym typeface="Archivo Narrow"/>
              </a:rPr>
              <a:t>Web UI w/ ranks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title" idx="4294967295"/>
          </p:nvPr>
        </p:nvSpPr>
        <p:spPr>
          <a:xfrm>
            <a:off x="7515775" y="1790375"/>
            <a:ext cx="1404300" cy="387300"/>
          </a:xfrm>
          <a:prstGeom prst="rect">
            <a:avLst/>
          </a:prstGeom>
          <a:solidFill>
            <a:srgbClr val="F6B26B"/>
          </a:solidFill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latin typeface="Archivo Narrow"/>
                <a:ea typeface="Archivo Narrow"/>
                <a:cs typeface="Archivo Narrow"/>
                <a:sym typeface="Archivo Narrow"/>
              </a:rPr>
              <a:t>Tables split by industry</a:t>
            </a:r>
          </a:p>
        </p:txBody>
      </p:sp>
      <p:sp>
        <p:nvSpPr>
          <p:cNvPr id="215" name="Shape 215"/>
          <p:cNvSpPr/>
          <p:nvPr/>
        </p:nvSpPr>
        <p:spPr>
          <a:xfrm>
            <a:off x="8174725" y="1649063"/>
            <a:ext cx="86400" cy="96000"/>
          </a:xfrm>
          <a:prstGeom prst="mathPlus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16" name="Shape 216"/>
          <p:cNvSpPr txBox="1">
            <a:spLocks noGrp="1"/>
          </p:cNvSpPr>
          <p:nvPr>
            <p:ph type="title" idx="4294967295"/>
          </p:nvPr>
        </p:nvSpPr>
        <p:spPr>
          <a:xfrm>
            <a:off x="7513675" y="2382500"/>
            <a:ext cx="1404300" cy="696900"/>
          </a:xfrm>
          <a:prstGeom prst="rect">
            <a:avLst/>
          </a:prstGeom>
          <a:solidFill>
            <a:srgbClr val="F6B26B"/>
          </a:solidFill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latin typeface="Archivo Narrow"/>
                <a:ea typeface="Archivo Narrow"/>
                <a:cs typeface="Archivo Narrow"/>
                <a:sym typeface="Archivo Narrow"/>
              </a:rPr>
              <a:t>Top contributing features for each founder</a:t>
            </a:r>
          </a:p>
        </p:txBody>
      </p:sp>
      <p:sp>
        <p:nvSpPr>
          <p:cNvPr id="217" name="Shape 217"/>
          <p:cNvSpPr/>
          <p:nvPr/>
        </p:nvSpPr>
        <p:spPr>
          <a:xfrm flipH="1">
            <a:off x="8174725" y="2239275"/>
            <a:ext cx="86400" cy="96000"/>
          </a:xfrm>
          <a:prstGeom prst="mathPlus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18" name="Shape 218"/>
          <p:cNvSpPr/>
          <p:nvPr/>
        </p:nvSpPr>
        <p:spPr>
          <a:xfrm flipH="1">
            <a:off x="8174725" y="3098725"/>
            <a:ext cx="86400" cy="96000"/>
          </a:xfrm>
          <a:prstGeom prst="mathPlus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19" name="Shape 219"/>
          <p:cNvSpPr txBox="1">
            <a:spLocks noGrp="1"/>
          </p:cNvSpPr>
          <p:nvPr>
            <p:ph type="title" idx="4294967295"/>
          </p:nvPr>
        </p:nvSpPr>
        <p:spPr>
          <a:xfrm>
            <a:off x="7513675" y="3241950"/>
            <a:ext cx="1404300" cy="361500"/>
          </a:xfrm>
          <a:prstGeom prst="rect">
            <a:avLst/>
          </a:prstGeom>
          <a:solidFill>
            <a:srgbClr val="F6B26B"/>
          </a:solidFill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latin typeface="Archivo Narrow"/>
                <a:ea typeface="Archivo Narrow"/>
                <a:cs typeface="Archivo Narrow"/>
                <a:sym typeface="Archivo Narrow"/>
              </a:rPr>
              <a:t>Most similar founders</a:t>
            </a:r>
          </a:p>
        </p:txBody>
      </p:sp>
      <p:sp>
        <p:nvSpPr>
          <p:cNvPr id="220" name="Shape 220"/>
          <p:cNvSpPr/>
          <p:nvPr/>
        </p:nvSpPr>
        <p:spPr>
          <a:xfrm flipH="1">
            <a:off x="8174725" y="3650675"/>
            <a:ext cx="86400" cy="96000"/>
          </a:xfrm>
          <a:prstGeom prst="mathPlus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21" name="Shape 221"/>
          <p:cNvSpPr txBox="1">
            <a:spLocks noGrp="1"/>
          </p:cNvSpPr>
          <p:nvPr>
            <p:ph type="title" idx="4294967295"/>
          </p:nvPr>
        </p:nvSpPr>
        <p:spPr>
          <a:xfrm>
            <a:off x="7513675" y="3830250"/>
            <a:ext cx="1404300" cy="477600"/>
          </a:xfrm>
          <a:prstGeom prst="rect">
            <a:avLst/>
          </a:prstGeom>
          <a:solidFill>
            <a:srgbClr val="F6B26B"/>
          </a:solidFill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latin typeface="Archivo Narrow"/>
                <a:ea typeface="Archivo Narrow"/>
                <a:cs typeface="Archivo Narrow"/>
                <a:sym typeface="Archivo Narrow"/>
              </a:rPr>
              <a:t>Links to Linkedin/CB</a:t>
            </a:r>
          </a:p>
        </p:txBody>
      </p:sp>
      <p:pic>
        <p:nvPicPr>
          <p:cNvPr id="222" name="Shape 222"/>
          <p:cNvPicPr preferRelativeResize="0"/>
          <p:nvPr/>
        </p:nvPicPr>
        <p:blipFill rotWithShape="1">
          <a:blip r:embed="rId3">
            <a:alphaModFix/>
          </a:blip>
          <a:srcRect r="29656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>
              <a:latin typeface="Archivo Narrow"/>
              <a:ea typeface="Archivo Narrow"/>
              <a:cs typeface="Archivo Narrow"/>
              <a:sym typeface="Archivo Narrow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" sz="3600">
                <a:latin typeface="Archivo Narrow"/>
                <a:ea typeface="Archivo Narrow"/>
                <a:cs typeface="Archivo Narrow"/>
                <a:sym typeface="Archivo Narrow"/>
              </a:rPr>
              <a:t>The learning path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400">
                <a:latin typeface="Archivo Narrow"/>
                <a:ea typeface="Archivo Narrow"/>
                <a:cs typeface="Archivo Narrow"/>
                <a:sym typeface="Archivo Narrow"/>
              </a:rPr>
              <a:t>Dilemma to define business need</a:t>
            </a:r>
          </a:p>
        </p:txBody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784700" cy="2710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b="1">
                <a:latin typeface="Archivo Narrow"/>
                <a:ea typeface="Archivo Narrow"/>
                <a:cs typeface="Archivo Narrow"/>
                <a:sym typeface="Archivo Narrow"/>
              </a:rPr>
              <a:t>Dilemma:</a:t>
            </a: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 Predict success of a </a:t>
            </a:r>
            <a:r>
              <a:rPr lang="en">
                <a:solidFill>
                  <a:srgbClr val="98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potential future-founder </a:t>
            </a: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OR a current </a:t>
            </a:r>
            <a:r>
              <a:rPr lang="en">
                <a:solidFill>
                  <a:srgbClr val="98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founder+startup</a:t>
            </a: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?</a:t>
            </a:r>
          </a:p>
          <a:p>
            <a:pPr marL="457200" lvl="0" indent="-342900">
              <a:spcBef>
                <a:spcPts val="0"/>
              </a:spcBef>
              <a:buSzPts val="1800"/>
              <a:buFont typeface="Archivo Narrow"/>
              <a:buChar char="●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Spoke to Patrick Chung (VC) + Kevin Liu (angel) -&gt; They advised us that the latter is more of a problem for VCs/angels</a:t>
            </a:r>
          </a:p>
        </p:txBody>
      </p:sp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3775" y="1854950"/>
            <a:ext cx="3048000" cy="28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 rotWithShape="1">
          <a:blip r:embed="rId4">
            <a:alphaModFix/>
          </a:blip>
          <a:srcRect r="29656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Shape 235"/>
          <p:cNvPicPr preferRelativeResize="0"/>
          <p:nvPr/>
        </p:nvPicPr>
        <p:blipFill rotWithShape="1">
          <a:blip r:embed="rId3">
            <a:alphaModFix/>
          </a:blip>
          <a:srcRect r="29656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/>
        </p:nvSpPr>
        <p:spPr>
          <a:xfrm>
            <a:off x="504825" y="7524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chemeClr val="lt2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Can I haz sum data plz?</a:t>
            </a:r>
          </a:p>
        </p:txBody>
      </p:sp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>
              <a:latin typeface="Archivo Narrow"/>
              <a:ea typeface="Archivo Narrow"/>
              <a:cs typeface="Archivo Narrow"/>
              <a:sym typeface="Archivo Narrow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" sz="3600">
                <a:latin typeface="Archivo Narrow"/>
                <a:ea typeface="Archivo Narrow"/>
                <a:cs typeface="Archivo Narrow"/>
                <a:sym typeface="Archivo Narrow"/>
              </a:rPr>
              <a:t>The learning path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>
                <a:latin typeface="Archivo Narrow"/>
                <a:ea typeface="Archivo Narrow"/>
                <a:cs typeface="Archivo Narrow"/>
                <a:sym typeface="Archivo Narrow"/>
              </a:rPr>
              <a:t>Where can we get data?</a:t>
            </a:r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471900" y="1614275"/>
            <a:ext cx="8624400" cy="2710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sz="22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marL="457200" lvl="0" indent="-361950" rtl="0">
              <a:spcBef>
                <a:spcPts val="0"/>
              </a:spcBef>
              <a:spcAft>
                <a:spcPts val="0"/>
              </a:spcAft>
              <a:buSzPts val="2100"/>
              <a:buFont typeface="Archivo Narrow"/>
              <a:buChar char="●"/>
            </a:pPr>
            <a:r>
              <a:rPr lang="en" sz="2100">
                <a:latin typeface="Archivo Narrow"/>
                <a:ea typeface="Archivo Narrow"/>
                <a:cs typeface="Archivo Narrow"/>
                <a:sym typeface="Archivo Narrow"/>
              </a:rPr>
              <a:t>Reached out to </a:t>
            </a:r>
            <a:r>
              <a:rPr lang="en" sz="2100">
                <a:solidFill>
                  <a:srgbClr val="98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scrapinghub</a:t>
            </a:r>
            <a:r>
              <a:rPr lang="en" sz="2100">
                <a:latin typeface="Archivo Narrow"/>
                <a:ea typeface="Archivo Narrow"/>
                <a:cs typeface="Archivo Narrow"/>
                <a:sym typeface="Archivo Narrow"/>
              </a:rPr>
              <a:t> </a:t>
            </a:r>
          </a:p>
          <a:p>
            <a:pPr marL="914400" lvl="1" indent="-361950" rtl="0">
              <a:spcBef>
                <a:spcPts val="0"/>
              </a:spcBef>
              <a:spcAft>
                <a:spcPts val="0"/>
              </a:spcAft>
              <a:buSzPts val="2100"/>
              <a:buFont typeface="Archivo Narrow"/>
              <a:buChar char="○"/>
            </a:pPr>
            <a:r>
              <a:rPr lang="en" sz="2100">
                <a:latin typeface="Archivo Narrow"/>
                <a:ea typeface="Archivo Narrow"/>
                <a:cs typeface="Archivo Narrow"/>
                <a:sym typeface="Archivo Narrow"/>
              </a:rPr>
              <a:t>Got JSON dump of 1.5k Crunchbase profiles (failed)</a:t>
            </a:r>
          </a:p>
          <a:p>
            <a:pPr marL="457200" lvl="0" indent="-361950" rtl="0">
              <a:spcBef>
                <a:spcPts val="0"/>
              </a:spcBef>
              <a:spcAft>
                <a:spcPts val="0"/>
              </a:spcAft>
              <a:buSzPts val="2100"/>
              <a:buFont typeface="Archivo Narrow"/>
              <a:buChar char="●"/>
            </a:pPr>
            <a:r>
              <a:rPr lang="en" sz="2100">
                <a:latin typeface="Archivo Narrow"/>
                <a:ea typeface="Archivo Narrow"/>
                <a:cs typeface="Archivo Narrow"/>
                <a:sym typeface="Archivo Narrow"/>
              </a:rPr>
              <a:t>Tried scraping/downloading: </a:t>
            </a:r>
          </a:p>
          <a:p>
            <a:pPr marL="914400" lvl="1" indent="-361950" rtl="0">
              <a:spcBef>
                <a:spcPts val="0"/>
              </a:spcBef>
              <a:spcAft>
                <a:spcPts val="0"/>
              </a:spcAft>
              <a:buSzPts val="2100"/>
              <a:buFont typeface="Archivo Narrow"/>
              <a:buChar char="○"/>
            </a:pPr>
            <a:r>
              <a:rPr lang="en" sz="2100">
                <a:latin typeface="Archivo Narrow"/>
                <a:ea typeface="Archivo Narrow"/>
                <a:cs typeface="Archivo Narrow"/>
                <a:sym typeface="Archivo Narrow"/>
              </a:rPr>
              <a:t>Angellist, Linkedin, Pitchbook, Mattermark (failed)</a:t>
            </a:r>
          </a:p>
          <a:p>
            <a:pPr marL="457200" lvl="0" indent="-361950" rtl="0">
              <a:spcBef>
                <a:spcPts val="0"/>
              </a:spcBef>
              <a:spcAft>
                <a:spcPts val="0"/>
              </a:spcAft>
              <a:buSzPts val="2100"/>
              <a:buFont typeface="Archivo Narrow"/>
              <a:buChar char="●"/>
            </a:pPr>
            <a:r>
              <a:rPr lang="en" sz="2100">
                <a:latin typeface="Archivo Narrow"/>
                <a:ea typeface="Archivo Narrow"/>
                <a:cs typeface="Archivo Narrow"/>
                <a:sym typeface="Archivo Narrow"/>
              </a:rPr>
              <a:t>Settled on </a:t>
            </a:r>
            <a:r>
              <a:rPr lang="en" sz="2100">
                <a:solidFill>
                  <a:srgbClr val="98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Crunchbase</a:t>
            </a:r>
            <a:r>
              <a:rPr lang="en" sz="2100">
                <a:latin typeface="Archivo Narrow"/>
                <a:ea typeface="Archivo Narrow"/>
                <a:cs typeface="Archivo Narrow"/>
                <a:sym typeface="Archivo Narrow"/>
              </a:rPr>
              <a:t>: </a:t>
            </a:r>
          </a:p>
          <a:p>
            <a:pPr marL="914400" lvl="1" indent="-361950" rtl="0">
              <a:spcBef>
                <a:spcPts val="0"/>
              </a:spcBef>
              <a:spcAft>
                <a:spcPts val="0"/>
              </a:spcAft>
              <a:buSzPts val="2100"/>
              <a:buFont typeface="Archivo Narrow"/>
              <a:buChar char="○"/>
            </a:pPr>
            <a:r>
              <a:rPr lang="en" sz="2100">
                <a:latin typeface="Archivo Narrow"/>
                <a:ea typeface="Archivo Narrow"/>
                <a:cs typeface="Archivo Narrow"/>
                <a:sym typeface="Archivo Narrow"/>
              </a:rPr>
              <a:t>sorted by CB rank</a:t>
            </a:r>
          </a:p>
          <a:p>
            <a:pPr marL="914400" lvl="1" indent="-361950" rtl="0">
              <a:spcBef>
                <a:spcPts val="0"/>
              </a:spcBef>
              <a:buSzPts val="2100"/>
              <a:buFont typeface="Archivo Narrow"/>
              <a:buChar char="○"/>
            </a:pPr>
            <a:r>
              <a:rPr lang="en" sz="2100">
                <a:latin typeface="Archivo Narrow"/>
                <a:ea typeface="Archivo Narrow"/>
                <a:cs typeface="Archivo Narrow"/>
                <a:sym typeface="Archivo Narrow"/>
              </a:rPr>
              <a:t>manually exported 100k rows of people &amp; company data (success)</a:t>
            </a:r>
          </a:p>
        </p:txBody>
      </p:sp>
      <p:pic>
        <p:nvPicPr>
          <p:cNvPr id="239" name="Shape 2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0" y="558915"/>
            <a:ext cx="9144002" cy="4311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72742"/>
            <a:ext cx="9144001" cy="4798017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/>
          <p:nvPr/>
        </p:nvSpPr>
        <p:spPr>
          <a:xfrm>
            <a:off x="18825" y="1191775"/>
            <a:ext cx="1154100" cy="4578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4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4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/>
        </p:nvSpPr>
        <p:spPr>
          <a:xfrm>
            <a:off x="609600" y="2076450"/>
            <a:ext cx="7800900" cy="314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lt2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Explore non-objective, non-3rd party data sources:</a:t>
            </a:r>
          </a:p>
        </p:txBody>
      </p:sp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000000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" sz="3600">
                <a:latin typeface="Archivo Narrow"/>
                <a:ea typeface="Archivo Narrow"/>
                <a:cs typeface="Archivo Narrow"/>
                <a:sym typeface="Archivo Narrow"/>
              </a:rPr>
              <a:t>The learning path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>
                <a:latin typeface="Archivo Narrow"/>
                <a:ea typeface="Archivo Narrow"/>
                <a:cs typeface="Archivo Narrow"/>
                <a:sym typeface="Archivo Narrow"/>
              </a:rPr>
              <a:t>Create Survey to get more data resources</a:t>
            </a:r>
          </a:p>
        </p:txBody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548100" y="2300075"/>
            <a:ext cx="8222100" cy="2710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Font typeface="Archivo Narrow"/>
              <a:buChar char="●"/>
            </a:pPr>
            <a:r>
              <a:rPr lang="en" sz="2400">
                <a:latin typeface="Archivo Narrow"/>
                <a:ea typeface="Archivo Narrow"/>
                <a:cs typeface="Archivo Narrow"/>
                <a:sym typeface="Archivo Narrow"/>
              </a:rPr>
              <a:t>We asked: how do we avoid deferring solely to crunchbase data?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Font typeface="Archivo Narrow"/>
              <a:buChar char="●"/>
            </a:pPr>
            <a:r>
              <a:rPr lang="en" sz="2400">
                <a:latin typeface="Archivo Narrow"/>
                <a:ea typeface="Archivo Narrow"/>
                <a:cs typeface="Archivo Narrow"/>
                <a:sym typeface="Archivo Narrow"/>
              </a:rPr>
              <a:t>Decided to send out a </a:t>
            </a:r>
            <a:r>
              <a:rPr lang="en" sz="2400">
                <a:solidFill>
                  <a:srgbClr val="98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survey</a:t>
            </a:r>
            <a:r>
              <a:rPr lang="en" sz="2400">
                <a:latin typeface="Archivo Narrow"/>
                <a:ea typeface="Archivo Narrow"/>
                <a:cs typeface="Archivo Narrow"/>
                <a:sym typeface="Archivo Narrow"/>
              </a:rPr>
              <a:t> to capture first-person </a:t>
            </a:r>
            <a:r>
              <a:rPr lang="en" sz="2400">
                <a:solidFill>
                  <a:srgbClr val="98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psychological traits</a:t>
            </a:r>
            <a:r>
              <a:rPr lang="en" sz="2400">
                <a:latin typeface="Archivo Narrow"/>
                <a:ea typeface="Archivo Narrow"/>
                <a:cs typeface="Archivo Narrow"/>
                <a:sym typeface="Archivo Narrow"/>
              </a:rPr>
              <a:t> of successful founders (~50 responses from 2k+ cold emails)</a:t>
            </a:r>
          </a:p>
          <a:p>
            <a:pPr marL="914400" lvl="1" indent="-317500" rtl="0">
              <a:spcBef>
                <a:spcPts val="0"/>
              </a:spcBef>
              <a:buSzPts val="1400"/>
              <a:buFont typeface="Archivo Narrow"/>
              <a:buChar char="○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Used crunchbase to get founder names + companies and </a:t>
            </a:r>
            <a:r>
              <a:rPr lang="en">
                <a:solidFill>
                  <a:srgbClr val="98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hunter.io</a:t>
            </a: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 to get contact emails</a:t>
            </a:r>
          </a:p>
        </p:txBody>
      </p:sp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8033" y="-46312"/>
            <a:ext cx="520223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 descr="Screen Shot 2017-11-03 at 4.28.41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200" y="151088"/>
            <a:ext cx="6523900" cy="484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 rotWithShape="1">
          <a:blip r:embed="rId5">
            <a:alphaModFix/>
          </a:blip>
          <a:srcRect r="29656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3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4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>
              <a:latin typeface="Archivo Narrow"/>
              <a:ea typeface="Archivo Narrow"/>
              <a:cs typeface="Archivo Narrow"/>
              <a:sym typeface="Archivo Narrow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" sz="3600">
                <a:latin typeface="Archivo Narrow"/>
                <a:ea typeface="Archivo Narrow"/>
                <a:cs typeface="Archivo Narrow"/>
                <a:sym typeface="Archivo Narrow"/>
              </a:rPr>
              <a:t>The learning path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>
                <a:latin typeface="Archivo Narrow"/>
                <a:ea typeface="Archivo Narrow"/>
                <a:cs typeface="Archivo Narrow"/>
                <a:sym typeface="Archivo Narrow"/>
              </a:rPr>
              <a:t>Using various tools to clean data</a:t>
            </a:r>
          </a:p>
        </p:txBody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375800" cy="2710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Data wrangling: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Archivo Narrow"/>
              <a:buChar char="●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This was tedious: </a:t>
            </a:r>
            <a:r>
              <a:rPr lang="en">
                <a:solidFill>
                  <a:srgbClr val="98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Crunchbase data is messy</a:t>
            </a: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 (strings in int columns, ints/floats in string columns, many missing values, many duplicates)</a:t>
            </a:r>
          </a:p>
          <a:p>
            <a:pPr marL="457200" lvl="0" indent="-342900" rtl="0">
              <a:spcBef>
                <a:spcPts val="0"/>
              </a:spcBef>
              <a:buSzPts val="1800"/>
              <a:buFont typeface="Archivo Narrow"/>
              <a:buChar char="●"/>
            </a:pPr>
            <a:r>
              <a:rPr lang="en">
                <a:solidFill>
                  <a:srgbClr val="98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Pandas, numpy and excel</a:t>
            </a: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 to join and clean data (~25k rows left)</a:t>
            </a:r>
          </a:p>
        </p:txBody>
      </p:sp>
      <p:pic>
        <p:nvPicPr>
          <p:cNvPr id="258" name="Shape 258"/>
          <p:cNvPicPr preferRelativeResize="0"/>
          <p:nvPr/>
        </p:nvPicPr>
        <p:blipFill rotWithShape="1">
          <a:blip r:embed="rId3">
            <a:alphaModFix/>
          </a:blip>
          <a:srcRect r="29656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Shape 259"/>
          <p:cNvPicPr preferRelativeResize="0"/>
          <p:nvPr/>
        </p:nvPicPr>
        <p:blipFill rotWithShape="1">
          <a:blip r:embed="rId4">
            <a:alphaModFix/>
          </a:blip>
          <a:srcRect b="3278"/>
          <a:stretch/>
        </p:blipFill>
        <p:spPr>
          <a:xfrm>
            <a:off x="4923900" y="2312825"/>
            <a:ext cx="3991500" cy="217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Shape 264"/>
          <p:cNvPicPr preferRelativeResize="0"/>
          <p:nvPr/>
        </p:nvPicPr>
        <p:blipFill rotWithShape="1">
          <a:blip r:embed="rId3">
            <a:alphaModFix/>
          </a:blip>
          <a:srcRect r="29656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 txBox="1"/>
          <p:nvPr/>
        </p:nvSpPr>
        <p:spPr>
          <a:xfrm>
            <a:off x="561975" y="2124075"/>
            <a:ext cx="5629200" cy="524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lt2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Feature engineering:</a:t>
            </a:r>
          </a:p>
        </p:txBody>
      </p:sp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>
                <a:latin typeface="Archivo Narrow"/>
                <a:ea typeface="Archivo Narrow"/>
                <a:cs typeface="Archivo Narrow"/>
                <a:sym typeface="Archivo Narrow"/>
              </a:rPr>
              <a:t>The learning path</a:t>
            </a:r>
          </a:p>
        </p:txBody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sz="20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Font typeface="Archivo Narrow"/>
              <a:buChar char="●"/>
            </a:pPr>
            <a:r>
              <a:rPr lang="en" sz="2000">
                <a:latin typeface="Archivo Narrow"/>
                <a:ea typeface="Archivo Narrow"/>
                <a:cs typeface="Archivo Narrow"/>
                <a:sym typeface="Archivo Narrow"/>
              </a:rPr>
              <a:t>Brainstormed to decide output variable (binary for ‘raised Series B or higher’) </a:t>
            </a:r>
          </a:p>
          <a:p>
            <a:pPr marL="457200" lvl="0" indent="-355600" rtl="0">
              <a:spcBef>
                <a:spcPts val="1000"/>
              </a:spcBef>
              <a:spcAft>
                <a:spcPts val="1000"/>
              </a:spcAft>
              <a:buSzPts val="2000"/>
              <a:buFont typeface="Archivo Narrow"/>
              <a:buChar char="●"/>
            </a:pPr>
            <a:r>
              <a:rPr lang="en" sz="2000">
                <a:latin typeface="Archivo Narrow"/>
                <a:ea typeface="Archivo Narrow"/>
                <a:cs typeface="Archivo Narrow"/>
                <a:sym typeface="Archivo Narrow"/>
              </a:rPr>
              <a:t>Decided potential features, then used pandas and excel to recode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sz="36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3600">
                <a:latin typeface="Archivo Narrow"/>
                <a:ea typeface="Archivo Narrow"/>
                <a:cs typeface="Archivo Narrow"/>
                <a:sym typeface="Archivo Narrow"/>
              </a:rPr>
              <a:t>The learning path</a:t>
            </a:r>
          </a:p>
        </p:txBody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422800" cy="2710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Now the fun part: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Archivo Narrow"/>
              <a:buChar char="●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We each used the cleaned dataset to test out various models using scikit-learn (success) and tensorflow (failed)</a:t>
            </a:r>
          </a:p>
          <a:p>
            <a:pPr marL="914400" lvl="1" indent="-317500" rtl="0">
              <a:spcBef>
                <a:spcPts val="0"/>
              </a:spcBef>
              <a:spcAft>
                <a:spcPts val="1000"/>
              </a:spcAft>
              <a:buClr>
                <a:srgbClr val="980000"/>
              </a:buClr>
              <a:buSzPts val="1400"/>
              <a:buFont typeface="Archivo Narrow"/>
              <a:buChar char="○"/>
            </a:pPr>
            <a:r>
              <a:rPr lang="en">
                <a:solidFill>
                  <a:srgbClr val="98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Winner (highest accuracy) gets $1 in BTC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Archivo Narrow"/>
              <a:buChar char="●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Used: XGBoost, Random Forest, Logistic regression, SVM, Perceptron</a:t>
            </a:r>
          </a:p>
          <a:p>
            <a:pPr marL="914400" lvl="1" indent="-317500" rtl="0">
              <a:spcBef>
                <a:spcPts val="0"/>
              </a:spcBef>
              <a:spcAft>
                <a:spcPts val="1000"/>
              </a:spcAft>
              <a:buClr>
                <a:srgbClr val="980000"/>
              </a:buClr>
              <a:buSzPts val="1400"/>
              <a:buFont typeface="Archivo Narrow"/>
              <a:buChar char="○"/>
            </a:pPr>
            <a:r>
              <a:rPr lang="en">
                <a:solidFill>
                  <a:srgbClr val="98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RF achieved highest accuracy (~77%)</a:t>
            </a:r>
          </a:p>
          <a:p>
            <a:pPr marL="0" lvl="0" indent="0" rtl="0">
              <a:spcBef>
                <a:spcPts val="0"/>
              </a:spcBef>
              <a:buNone/>
            </a:pPr>
            <a:endParaRPr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125" y="105400"/>
            <a:ext cx="1868025" cy="140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5159100" cy="2710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>
                <a:latin typeface="Archivo Narrow"/>
                <a:ea typeface="Archivo Narrow"/>
                <a:cs typeface="Archivo Narrow"/>
                <a:sym typeface="Archivo Narrow"/>
              </a:rPr>
              <a:t>Improving the results:</a:t>
            </a:r>
          </a:p>
          <a:p>
            <a:pPr marL="457200" lvl="0" indent="-342900" rtl="0">
              <a:spcBef>
                <a:spcPts val="0"/>
              </a:spcBef>
              <a:spcAft>
                <a:spcPts val="1000"/>
              </a:spcAft>
              <a:buSzPts val="1800"/>
              <a:buFont typeface="Archivo Narrow"/>
              <a:buChar char="●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Tried Auto-sklearn hosted on AWS (failed)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Archivo Narrow"/>
              <a:buChar char="●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Looked into mining the </a:t>
            </a:r>
            <a:r>
              <a:rPr lang="en">
                <a:solidFill>
                  <a:srgbClr val="98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biography data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Archivo Narrow"/>
              <a:buChar char="○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Tried bag-of-words and TF-IDF vector representations using Scikit-Learn</a:t>
            </a:r>
          </a:p>
          <a:p>
            <a:pPr marL="914400" lvl="1" indent="-317500" rtl="0">
              <a:spcBef>
                <a:spcPts val="0"/>
              </a:spcBef>
              <a:buSzPts val="1400"/>
              <a:buFont typeface="Archivo Narrow"/>
              <a:buChar char="○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Lack of computational power was a problem given the large dataset</a:t>
            </a:r>
          </a:p>
          <a:p>
            <a:pPr marL="0" lvl="0" indent="0" rtl="0">
              <a:spcBef>
                <a:spcPts val="0"/>
              </a:spcBef>
              <a:buNone/>
            </a:pPr>
            <a:endParaRPr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pic>
        <p:nvPicPr>
          <p:cNvPr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3700" y="1919075"/>
            <a:ext cx="283845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sz="36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3600">
                <a:latin typeface="Archivo Narrow"/>
                <a:ea typeface="Archivo Narrow"/>
                <a:cs typeface="Archivo Narrow"/>
                <a:sym typeface="Archivo Narrow"/>
              </a:rPr>
              <a:t>The learning path</a:t>
            </a:r>
          </a:p>
        </p:txBody>
      </p:sp>
      <p:pic>
        <p:nvPicPr>
          <p:cNvPr id="282" name="Shape 282"/>
          <p:cNvPicPr preferRelativeResize="0"/>
          <p:nvPr/>
        </p:nvPicPr>
        <p:blipFill rotWithShape="1">
          <a:blip r:embed="rId4">
            <a:alphaModFix/>
          </a:blip>
          <a:srcRect r="29656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319600" cy="2710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>
                <a:latin typeface="Archivo Narrow"/>
                <a:ea typeface="Archivo Narrow"/>
                <a:cs typeface="Archivo Narrow"/>
                <a:sym typeface="Archivo Narrow"/>
              </a:rPr>
              <a:t>Improving the results: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Archivo Narrow"/>
              <a:buChar char="●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Incorporated </a:t>
            </a:r>
            <a:r>
              <a:rPr lang="en">
                <a:solidFill>
                  <a:srgbClr val="98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normalization</a:t>
            </a: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 to reduce overfitting &amp; improve accuracy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Archivo Narrow"/>
              <a:buChar char="●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Since HQ Location is a categorical var. with over 1000 levels, we changed these values to the frequencies of that particular location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Archivo Narrow"/>
              <a:buChar char="●"/>
            </a:pPr>
            <a:r>
              <a:rPr lang="en" i="1">
                <a:latin typeface="Archivo Narrow"/>
                <a:ea typeface="Archivo Narrow"/>
                <a:cs typeface="Archivo Narrow"/>
                <a:sym typeface="Archivo Narrow"/>
              </a:rPr>
              <a:t>Primary Job Title</a:t>
            </a: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 column had couple of different titles for each person (such as “CTO, co-founder, Product Manager”). </a:t>
            </a:r>
          </a:p>
          <a:p>
            <a:pPr marL="914400" lvl="1" indent="-342900" rtl="0">
              <a:spcBef>
                <a:spcPts val="0"/>
              </a:spcBef>
              <a:buSzPts val="1800"/>
              <a:buFont typeface="Archivo Narrow"/>
              <a:buChar char="○"/>
            </a:pPr>
            <a:r>
              <a:rPr lang="en" sz="1800">
                <a:latin typeface="Archivo Narrow"/>
                <a:ea typeface="Archivo Narrow"/>
                <a:cs typeface="Archivo Narrow"/>
                <a:sym typeface="Archivo Narrow"/>
              </a:rPr>
              <a:t>Convert these to a binary variable that shows whether the person is the founder or not</a:t>
            </a:r>
          </a:p>
        </p:txBody>
      </p:sp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sz="36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3600">
                <a:latin typeface="Archivo Narrow"/>
                <a:ea typeface="Archivo Narrow"/>
                <a:cs typeface="Archivo Narrow"/>
                <a:sym typeface="Archivo Narrow"/>
              </a:rPr>
              <a:t>The learning path</a:t>
            </a:r>
          </a:p>
        </p:txBody>
      </p:sp>
      <p:pic>
        <p:nvPicPr>
          <p:cNvPr id="289" name="Shape 289"/>
          <p:cNvPicPr preferRelativeResize="0"/>
          <p:nvPr/>
        </p:nvPicPr>
        <p:blipFill rotWithShape="1">
          <a:blip r:embed="rId3">
            <a:alphaModFix/>
          </a:blip>
          <a:srcRect r="29656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000">
                <a:latin typeface="Archivo Narrow"/>
                <a:ea typeface="Archivo Narrow"/>
                <a:cs typeface="Archivo Narrow"/>
                <a:sym typeface="Archivo Narrow"/>
              </a:rPr>
              <a:t>The problem</a:t>
            </a:r>
          </a:p>
        </p:txBody>
      </p:sp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50" y="990600"/>
            <a:ext cx="4426024" cy="226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275" y="990600"/>
            <a:ext cx="4562852" cy="22603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/>
          <p:nvPr/>
        </p:nvSpPr>
        <p:spPr>
          <a:xfrm>
            <a:off x="8347925" y="1553400"/>
            <a:ext cx="739200" cy="14082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81" name="Shape 81"/>
          <p:cNvSpPr/>
          <p:nvPr/>
        </p:nvSpPr>
        <p:spPr>
          <a:xfrm>
            <a:off x="2510525" y="1715600"/>
            <a:ext cx="739200" cy="14082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4294967295"/>
          </p:nvPr>
        </p:nvSpPr>
        <p:spPr>
          <a:xfrm>
            <a:off x="2846400" y="3836250"/>
            <a:ext cx="6042300" cy="1044900"/>
          </a:xfrm>
          <a:prstGeom prst="rect">
            <a:avLst/>
          </a:prstGeom>
          <a:solidFill>
            <a:srgbClr val="F3F3F3"/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For a VC, how do we improve the accuracy of investments?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Archivo Narrow"/>
              <a:buChar char="●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Based on info of </a:t>
            </a:r>
            <a:r>
              <a:rPr lang="en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founder</a:t>
            </a: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 + </a:t>
            </a:r>
            <a:r>
              <a:rPr lang="en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startup</a:t>
            </a: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, we predict the potential of success (</a:t>
            </a:r>
            <a:r>
              <a:rPr lang="en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raises Series B or more</a:t>
            </a: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)</a:t>
            </a:r>
          </a:p>
          <a:p>
            <a:pPr marL="0" lvl="0" indent="0" rtl="0">
              <a:spcBef>
                <a:spcPts val="0"/>
              </a:spcBef>
              <a:buNone/>
            </a:pPr>
            <a:endParaRPr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83" name="Shape 83"/>
          <p:cNvSpPr/>
          <p:nvPr/>
        </p:nvSpPr>
        <p:spPr>
          <a:xfrm rot="10800000">
            <a:off x="2956275" y="3322325"/>
            <a:ext cx="5932500" cy="551400"/>
          </a:xfrm>
          <a:prstGeom prst="leftRightUpArrow">
            <a:avLst>
              <a:gd name="adj1" fmla="val 25000"/>
              <a:gd name="adj2" fmla="val 25000"/>
              <a:gd name="adj3" fmla="val 25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pic>
        <p:nvPicPr>
          <p:cNvPr id="84" name="Shape 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403326"/>
            <a:ext cx="2119760" cy="158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 rotWithShape="1">
          <a:blip r:embed="rId6">
            <a:alphaModFix/>
          </a:blip>
          <a:srcRect r="29656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Shape 294"/>
          <p:cNvPicPr preferRelativeResize="0"/>
          <p:nvPr/>
        </p:nvPicPr>
        <p:blipFill rotWithShape="1">
          <a:blip r:embed="rId3">
            <a:alphaModFix/>
          </a:blip>
          <a:srcRect r="29656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3600">
                <a:latin typeface="Archivo Narrow"/>
                <a:ea typeface="Archivo Narrow"/>
                <a:cs typeface="Archivo Narrow"/>
                <a:sym typeface="Archivo Narrow"/>
              </a:rPr>
              <a:t>Features</a:t>
            </a:r>
          </a:p>
        </p:txBody>
      </p:sp>
      <p:pic>
        <p:nvPicPr>
          <p:cNvPr id="296" name="Shape 2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250" y="742950"/>
            <a:ext cx="7738601" cy="43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How to incorporate the survey data?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Archivo Narrow"/>
              <a:buChar char="●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Thought about mapping survey data (n=38) to others (n=~25K) in our dataset based on similar crunchbase features</a:t>
            </a:r>
          </a:p>
          <a:p>
            <a:pPr marL="914400" lvl="1" indent="-317500" rtl="0">
              <a:spcBef>
                <a:spcPts val="0"/>
              </a:spcBef>
              <a:spcAft>
                <a:spcPts val="1000"/>
              </a:spcAft>
              <a:buClr>
                <a:srgbClr val="980000"/>
              </a:buClr>
              <a:buSzPts val="1400"/>
              <a:buFont typeface="Archivo Narrow"/>
              <a:buChar char="○"/>
            </a:pPr>
            <a:r>
              <a:rPr lang="en">
                <a:solidFill>
                  <a:srgbClr val="98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Decided this would not be an accurate representation given the drastic difference in n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Archivo Narrow"/>
              <a:buChar char="●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Spoke with Ikhlaq: He suggested looking at psychological survey data separately</a:t>
            </a:r>
          </a:p>
          <a:p>
            <a:pPr marL="914400" lvl="1" indent="-317500" rtl="0">
              <a:spcBef>
                <a:spcPts val="0"/>
              </a:spcBef>
              <a:buClr>
                <a:srgbClr val="980000"/>
              </a:buClr>
              <a:buSzPts val="1400"/>
              <a:buFont typeface="Archivo Narrow"/>
              <a:buChar char="○"/>
            </a:pPr>
            <a:r>
              <a:rPr lang="en">
                <a:solidFill>
                  <a:srgbClr val="98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We calculate the correlation of success given a survey feature (applies only to survey respondents)</a:t>
            </a:r>
          </a:p>
        </p:txBody>
      </p:sp>
      <p:pic>
        <p:nvPicPr>
          <p:cNvPr id="302" name="Shape 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2100" y="-213325"/>
            <a:ext cx="2188926" cy="2188926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Shape 30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sz="36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3600">
                <a:latin typeface="Archivo Narrow"/>
                <a:ea typeface="Archivo Narrow"/>
                <a:cs typeface="Archivo Narrow"/>
                <a:sym typeface="Archivo Narrow"/>
              </a:rPr>
              <a:t>The learning path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ctrTitle"/>
          </p:nvPr>
        </p:nvSpPr>
        <p:spPr>
          <a:xfrm>
            <a:off x="390525" y="1895475"/>
            <a:ext cx="8222100" cy="933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Survey</a:t>
            </a:r>
          </a:p>
        </p:txBody>
      </p:sp>
      <p:sp>
        <p:nvSpPr>
          <p:cNvPr id="309" name="Shape 309"/>
          <p:cNvSpPr txBox="1">
            <a:spLocks noGrp="1"/>
          </p:cNvSpPr>
          <p:nvPr>
            <p:ph type="subTitle" idx="1"/>
          </p:nvPr>
        </p:nvSpPr>
        <p:spPr>
          <a:xfrm>
            <a:off x="390525" y="2636730"/>
            <a:ext cx="8222100" cy="432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Gathering psychological traits of Founders</a:t>
            </a:r>
          </a:p>
        </p:txBody>
      </p:sp>
      <p:pic>
        <p:nvPicPr>
          <p:cNvPr id="310" name="Shape 310"/>
          <p:cNvPicPr preferRelativeResize="0"/>
          <p:nvPr/>
        </p:nvPicPr>
        <p:blipFill rotWithShape="1">
          <a:blip r:embed="rId3">
            <a:alphaModFix/>
          </a:blip>
          <a:srcRect r="29656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3600">
                <a:latin typeface="Archivo Narrow"/>
                <a:ea typeface="Archivo Narrow"/>
                <a:cs typeface="Archivo Narrow"/>
                <a:sym typeface="Archivo Narrow"/>
              </a:rPr>
              <a:t>Collecting survey data</a:t>
            </a:r>
          </a:p>
        </p:txBody>
      </p:sp>
      <p:sp>
        <p:nvSpPr>
          <p:cNvPr id="316" name="Shape 316"/>
          <p:cNvSpPr/>
          <p:nvPr/>
        </p:nvSpPr>
        <p:spPr>
          <a:xfrm>
            <a:off x="1065500" y="1912300"/>
            <a:ext cx="1749600" cy="1308300"/>
          </a:xfrm>
          <a:prstGeom prst="homePlate">
            <a:avLst>
              <a:gd name="adj" fmla="val 19710"/>
            </a:avLst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1700" b="1">
                <a:latin typeface="Archivo Narrow"/>
                <a:ea typeface="Archivo Narrow"/>
                <a:cs typeface="Archivo Narrow"/>
                <a:sym typeface="Archivo Narrow"/>
              </a:rPr>
              <a:t>Crunchbase 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700">
                <a:latin typeface="Archivo Narrow"/>
                <a:ea typeface="Archivo Narrow"/>
                <a:cs typeface="Archivo Narrow"/>
                <a:sym typeface="Archivo Narrow"/>
              </a:rPr>
              <a:t>to download top 100k founders</a:t>
            </a:r>
          </a:p>
        </p:txBody>
      </p:sp>
      <p:sp>
        <p:nvSpPr>
          <p:cNvPr id="317" name="Shape 317"/>
          <p:cNvSpPr/>
          <p:nvPr/>
        </p:nvSpPr>
        <p:spPr>
          <a:xfrm>
            <a:off x="2793275" y="1912300"/>
            <a:ext cx="1931100" cy="1308300"/>
          </a:xfrm>
          <a:prstGeom prst="chevron">
            <a:avLst>
              <a:gd name="adj" fmla="val 19592"/>
            </a:avLst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1700" b="1">
                <a:latin typeface="Archivo Narrow"/>
                <a:ea typeface="Archivo Narrow"/>
                <a:cs typeface="Archivo Narrow"/>
                <a:sym typeface="Archivo Narrow"/>
              </a:rPr>
              <a:t>Hunter.io</a:t>
            </a:r>
            <a:r>
              <a:rPr lang="en" sz="1600">
                <a:latin typeface="Archivo Narrow"/>
                <a:ea typeface="Archivo Narrow"/>
                <a:cs typeface="Archivo Narrow"/>
                <a:sym typeface="Archivo Narrow"/>
              </a:rPr>
              <a:t> 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600">
                <a:latin typeface="Archivo Narrow"/>
                <a:ea typeface="Archivo Narrow"/>
                <a:cs typeface="Archivo Narrow"/>
                <a:sym typeface="Archivo Narrow"/>
              </a:rPr>
              <a:t>to get emails of founders</a:t>
            </a:r>
          </a:p>
        </p:txBody>
      </p:sp>
      <p:sp>
        <p:nvSpPr>
          <p:cNvPr id="318" name="Shape 318"/>
          <p:cNvSpPr/>
          <p:nvPr/>
        </p:nvSpPr>
        <p:spPr>
          <a:xfrm>
            <a:off x="4662000" y="1912300"/>
            <a:ext cx="1839600" cy="1308300"/>
          </a:xfrm>
          <a:prstGeom prst="chevron">
            <a:avLst>
              <a:gd name="adj" fmla="val 20143"/>
            </a:avLst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1800" b="1">
                <a:latin typeface="Archivo Narrow"/>
                <a:ea typeface="Archivo Narrow"/>
                <a:cs typeface="Archivo Narrow"/>
                <a:sym typeface="Archivo Narrow"/>
              </a:rPr>
              <a:t>Email </a:t>
            </a:r>
            <a:r>
              <a:rPr lang="en" sz="1600">
                <a:latin typeface="Archivo Narrow"/>
                <a:ea typeface="Archivo Narrow"/>
                <a:cs typeface="Archivo Narrow"/>
                <a:sym typeface="Archivo Narrow"/>
              </a:rPr>
              <a:t>founders 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600"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319" name="Shape 319"/>
          <p:cNvSpPr txBox="1"/>
          <p:nvPr/>
        </p:nvSpPr>
        <p:spPr>
          <a:xfrm>
            <a:off x="2703300" y="3380025"/>
            <a:ext cx="1839600" cy="100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2000" b="1">
                <a:latin typeface="Archivo Narrow"/>
                <a:ea typeface="Archivo Narrow"/>
                <a:cs typeface="Archivo Narrow"/>
                <a:sym typeface="Archivo Narrow"/>
              </a:rPr>
              <a:t>2,000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300">
                <a:latin typeface="Archivo Narrow"/>
                <a:ea typeface="Archivo Narrow"/>
                <a:cs typeface="Archivo Narrow"/>
                <a:sym typeface="Archivo Narrow"/>
              </a:rPr>
              <a:t>Each free account gives 100 emails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3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300" i="1">
                <a:latin typeface="Archivo Narrow"/>
                <a:ea typeface="Archivo Narrow"/>
                <a:cs typeface="Archivo Narrow"/>
                <a:sym typeface="Archivo Narrow"/>
              </a:rPr>
              <a:t>&gt; 20 accounts created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300" i="1">
                <a:latin typeface="Archivo Narrow"/>
                <a:ea typeface="Archivo Narrow"/>
                <a:cs typeface="Archivo Narrow"/>
                <a:sym typeface="Archivo Narrow"/>
              </a:rPr>
              <a:t>&gt; 2000 emails sent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1005300" y="3380025"/>
            <a:ext cx="1545600" cy="100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000" b="1">
                <a:latin typeface="Archivo Narrow"/>
                <a:ea typeface="Archivo Narrow"/>
                <a:cs typeface="Archivo Narrow"/>
                <a:sym typeface="Archivo Narrow"/>
              </a:rPr>
              <a:t>100,000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300">
                <a:latin typeface="Archivo Narrow"/>
                <a:ea typeface="Archivo Narrow"/>
                <a:cs typeface="Archivo Narrow"/>
                <a:sym typeface="Archivo Narrow"/>
              </a:rPr>
              <a:t>Only 1k profiles per download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4633800" y="3380025"/>
            <a:ext cx="1597500" cy="1176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2000" b="1">
                <a:latin typeface="Archivo Narrow"/>
                <a:ea typeface="Archivo Narrow"/>
                <a:cs typeface="Archivo Narrow"/>
                <a:sym typeface="Archivo Narrow"/>
              </a:rPr>
              <a:t>1,100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300">
                <a:latin typeface="Archivo Narrow"/>
                <a:ea typeface="Archivo Narrow"/>
                <a:cs typeface="Archivo Narrow"/>
                <a:sym typeface="Archivo Narrow"/>
              </a:rPr>
              <a:t>55% of emails went through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3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300">
                <a:latin typeface="Archivo Narrow"/>
                <a:ea typeface="Archivo Narrow"/>
                <a:cs typeface="Archivo Narrow"/>
                <a:sym typeface="Archivo Narrow"/>
              </a:rPr>
              <a:t>&gt; 1100 valid emails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3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3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300">
                <a:latin typeface="Archivo Narrow"/>
                <a:ea typeface="Archivo Narrow"/>
                <a:cs typeface="Archivo Narrow"/>
                <a:sym typeface="Archivo Narrow"/>
              </a:rPr>
              <a:t> </a:t>
            </a:r>
          </a:p>
        </p:txBody>
      </p:sp>
      <p:sp>
        <p:nvSpPr>
          <p:cNvPr id="322" name="Shape 322"/>
          <p:cNvSpPr/>
          <p:nvPr/>
        </p:nvSpPr>
        <p:spPr>
          <a:xfrm>
            <a:off x="6432975" y="1912300"/>
            <a:ext cx="1641600" cy="1308300"/>
          </a:xfrm>
          <a:prstGeom prst="chevron">
            <a:avLst>
              <a:gd name="adj" fmla="val 20143"/>
            </a:avLst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1800" b="1">
                <a:latin typeface="Archivo Narrow"/>
                <a:ea typeface="Archivo Narrow"/>
                <a:cs typeface="Archivo Narrow"/>
                <a:sym typeface="Archivo Narrow"/>
              </a:rPr>
              <a:t>Google survey</a:t>
            </a: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 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to collect responses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6130075" y="3361800"/>
            <a:ext cx="2734800" cy="100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000" b="1">
                <a:latin typeface="Archivo Narrow"/>
                <a:ea typeface="Archivo Narrow"/>
                <a:cs typeface="Archivo Narrow"/>
                <a:sym typeface="Archivo Narrow"/>
              </a:rPr>
              <a:t>   … 50 responses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3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300">
                <a:latin typeface="Archivo Narrow"/>
                <a:ea typeface="Archivo Narrow"/>
                <a:cs typeface="Archivo Narrow"/>
                <a:sym typeface="Archivo Narrow"/>
              </a:rPr>
              <a:t>     (Gordon Moore responded!)</a:t>
            </a:r>
          </a:p>
        </p:txBody>
      </p:sp>
      <p:pic>
        <p:nvPicPr>
          <p:cNvPr id="324" name="Shape 324"/>
          <p:cNvPicPr preferRelativeResize="0"/>
          <p:nvPr/>
        </p:nvPicPr>
        <p:blipFill rotWithShape="1">
          <a:blip r:embed="rId3">
            <a:alphaModFix/>
          </a:blip>
          <a:srcRect r="29656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3000">
                <a:latin typeface="Archivo Narrow"/>
                <a:ea typeface="Archivo Narrow"/>
                <a:cs typeface="Archivo Narrow"/>
                <a:sym typeface="Archivo Narrow"/>
              </a:rPr>
              <a:t>Survey results: Psychological features</a:t>
            </a:r>
          </a:p>
        </p:txBody>
      </p:sp>
      <p:pic>
        <p:nvPicPr>
          <p:cNvPr id="330" name="Shape 3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1813" y="744600"/>
            <a:ext cx="4587717" cy="4219648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Shape 331"/>
          <p:cNvSpPr txBox="1">
            <a:spLocks noGrp="1"/>
          </p:cNvSpPr>
          <p:nvPr>
            <p:ph type="body" idx="4294967295"/>
          </p:nvPr>
        </p:nvSpPr>
        <p:spPr>
          <a:xfrm>
            <a:off x="336100" y="914400"/>
            <a:ext cx="4207200" cy="3513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Archivo Narrow"/>
              <a:buAutoNum type="arabicPeriod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Trust in others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Archivo Narrow"/>
              <a:buAutoNum type="arabicPeriod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Fear of failure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Archivo Narrow"/>
              <a:buAutoNum type="arabicPeriod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Persistence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Archivo Narrow"/>
              <a:buAutoNum type="arabicPeriod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Ability to convince others of one’s vision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Archivo Narrow"/>
              <a:buAutoNum type="arabicPeriod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Comfortable to rely on others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Archivo Narrow"/>
              <a:buAutoNum type="arabicPeriod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Motivated by competition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Archivo Narrow"/>
              <a:buAutoNum type="arabicPeriod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I am successful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Archivo Narrow"/>
              <a:buAutoNum type="arabicPeriod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Strong professional network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Archivo Narrow"/>
              <a:buAutoNum type="arabicPeriod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Good work-life balance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Archivo Narrow"/>
              <a:buAutoNum type="arabicPeriod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Can work a 9-5 job</a:t>
            </a:r>
          </a:p>
          <a:p>
            <a:pPr marL="457200" lvl="0" indent="-342900" rtl="0">
              <a:spcBef>
                <a:spcPts val="0"/>
              </a:spcBef>
              <a:buClr>
                <a:schemeClr val="accent2"/>
              </a:buClr>
              <a:buSzPts val="1800"/>
              <a:buFont typeface="Archivo Narrow"/>
              <a:buAutoNum type="arabicPeriod"/>
            </a:pPr>
            <a:r>
              <a:rPr lang="en">
                <a:solidFill>
                  <a:schemeClr val="accent2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Success</a:t>
            </a:r>
          </a:p>
        </p:txBody>
      </p:sp>
      <p:sp>
        <p:nvSpPr>
          <p:cNvPr id="332" name="Shape 332"/>
          <p:cNvSpPr/>
          <p:nvPr/>
        </p:nvSpPr>
        <p:spPr>
          <a:xfrm>
            <a:off x="4714875" y="3800975"/>
            <a:ext cx="3495600" cy="2472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/>
          <p:nvPr/>
        </p:nvSpPr>
        <p:spPr>
          <a:xfrm>
            <a:off x="7876900" y="1117100"/>
            <a:ext cx="295500" cy="33900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pic>
        <p:nvPicPr>
          <p:cNvPr id="334" name="Shape 334"/>
          <p:cNvPicPr preferRelativeResize="0"/>
          <p:nvPr/>
        </p:nvPicPr>
        <p:blipFill rotWithShape="1">
          <a:blip r:embed="rId4">
            <a:alphaModFix/>
          </a:blip>
          <a:srcRect r="29656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3000">
                <a:latin typeface="Archivo Narrow"/>
                <a:ea typeface="Archivo Narrow"/>
                <a:cs typeface="Archivo Narrow"/>
                <a:sym typeface="Archivo Narrow"/>
              </a:rPr>
              <a:t>Survey results: Correlation Analysis</a:t>
            </a:r>
          </a:p>
        </p:txBody>
      </p:sp>
      <p:pic>
        <p:nvPicPr>
          <p:cNvPr id="340" name="Shape 340"/>
          <p:cNvPicPr preferRelativeResize="0"/>
          <p:nvPr/>
        </p:nvPicPr>
        <p:blipFill rotWithShape="1">
          <a:blip r:embed="rId3">
            <a:alphaModFix/>
          </a:blip>
          <a:srcRect l="11528" t="72444" r="12874"/>
          <a:stretch/>
        </p:blipFill>
        <p:spPr>
          <a:xfrm>
            <a:off x="1508950" y="2924176"/>
            <a:ext cx="5472051" cy="183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 txBox="1">
            <a:spLocks noGrp="1"/>
          </p:cNvSpPr>
          <p:nvPr>
            <p:ph type="body" idx="4294967295"/>
          </p:nvPr>
        </p:nvSpPr>
        <p:spPr>
          <a:xfrm>
            <a:off x="286650" y="881600"/>
            <a:ext cx="8638200" cy="2576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3000" b="1">
                <a:latin typeface="Archivo Narrow"/>
                <a:ea typeface="Archivo Narrow"/>
                <a:cs typeface="Archivo Narrow"/>
                <a:sym typeface="Archivo Narrow"/>
              </a:rPr>
              <a:t>Highest correlation to “success”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Archivo Narrow"/>
              <a:buChar char="●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“I find it easy to trust people”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Archivo Narrow"/>
              <a:buChar char="●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“I am comfortable relying on others in situations where I am not as capable.”</a:t>
            </a:r>
          </a:p>
          <a:p>
            <a:pPr marL="457200" lvl="0" indent="-342900" rtl="0">
              <a:spcBef>
                <a:spcPts val="0"/>
              </a:spcBef>
              <a:buSzPts val="1800"/>
              <a:buFont typeface="Archivo Narrow"/>
              <a:buChar char="●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“I have a strong professional network that I can rely on.”</a:t>
            </a:r>
          </a:p>
        </p:txBody>
      </p:sp>
      <p:pic>
        <p:nvPicPr>
          <p:cNvPr id="342" name="Shape 342"/>
          <p:cNvPicPr preferRelativeResize="0"/>
          <p:nvPr/>
        </p:nvPicPr>
        <p:blipFill rotWithShape="1">
          <a:blip r:embed="rId4">
            <a:alphaModFix/>
          </a:blip>
          <a:srcRect r="29656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Shape 343"/>
          <p:cNvSpPr/>
          <p:nvPr/>
        </p:nvSpPr>
        <p:spPr>
          <a:xfrm>
            <a:off x="2189125" y="2924175"/>
            <a:ext cx="401700" cy="3810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4" name="Shape 344"/>
          <p:cNvSpPr/>
          <p:nvPr/>
        </p:nvSpPr>
        <p:spPr>
          <a:xfrm>
            <a:off x="5132350" y="2924175"/>
            <a:ext cx="401700" cy="3810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5" name="Shape 345"/>
          <p:cNvSpPr/>
          <p:nvPr/>
        </p:nvSpPr>
        <p:spPr>
          <a:xfrm>
            <a:off x="3865525" y="2924175"/>
            <a:ext cx="401700" cy="3810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>
            <a:spLocks noGrp="1"/>
          </p:cNvSpPr>
          <p:nvPr>
            <p:ph type="body" idx="4294967295"/>
          </p:nvPr>
        </p:nvSpPr>
        <p:spPr>
          <a:xfrm>
            <a:off x="286650" y="881600"/>
            <a:ext cx="8638200" cy="2576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 rtl="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None/>
            </a:pPr>
            <a:r>
              <a:rPr lang="en" sz="3000" b="1">
                <a:latin typeface="Archivo Narrow"/>
                <a:ea typeface="Archivo Narrow"/>
                <a:cs typeface="Archivo Narrow"/>
                <a:sym typeface="Archivo Narrow"/>
              </a:rPr>
              <a:t>Highest negative correlation to “success”</a:t>
            </a:r>
          </a:p>
          <a:p>
            <a:pPr marL="457200" lvl="0" indent="-342900" rtl="0">
              <a:spcBef>
                <a:spcPts val="0"/>
              </a:spcBef>
              <a:buSzPts val="1800"/>
              <a:buFont typeface="Archivo Narrow"/>
              <a:buChar char="●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“I have continued working on a problem despite several continuous setbacks.”</a:t>
            </a:r>
          </a:p>
          <a:p>
            <a:pPr marL="0" lvl="0" indent="0" rtl="0">
              <a:spcBef>
                <a:spcPts val="0"/>
              </a:spcBef>
              <a:buNone/>
            </a:pPr>
            <a:endParaRPr sz="3000" b="1"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351" name="Shape 35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3000">
                <a:latin typeface="Archivo Narrow"/>
                <a:ea typeface="Archivo Narrow"/>
                <a:cs typeface="Archivo Narrow"/>
                <a:sym typeface="Archivo Narrow"/>
              </a:rPr>
              <a:t>Survey results: Correlation Analysis</a:t>
            </a:r>
          </a:p>
        </p:txBody>
      </p:sp>
      <p:pic>
        <p:nvPicPr>
          <p:cNvPr id="352" name="Shape 352"/>
          <p:cNvPicPr preferRelativeResize="0"/>
          <p:nvPr/>
        </p:nvPicPr>
        <p:blipFill rotWithShape="1">
          <a:blip r:embed="rId3">
            <a:alphaModFix/>
          </a:blip>
          <a:srcRect l="11528" t="72444" r="12874"/>
          <a:stretch/>
        </p:blipFill>
        <p:spPr>
          <a:xfrm>
            <a:off x="1508950" y="2924176"/>
            <a:ext cx="5472051" cy="183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Shape 353"/>
          <p:cNvPicPr preferRelativeResize="0"/>
          <p:nvPr/>
        </p:nvPicPr>
        <p:blipFill rotWithShape="1">
          <a:blip r:embed="rId4">
            <a:alphaModFix/>
          </a:blip>
          <a:srcRect r="29656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Shape 354"/>
          <p:cNvSpPr/>
          <p:nvPr/>
        </p:nvSpPr>
        <p:spPr>
          <a:xfrm>
            <a:off x="3027325" y="2924175"/>
            <a:ext cx="401700" cy="3810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3000">
                <a:latin typeface="Archivo Narrow"/>
                <a:ea typeface="Archivo Narrow"/>
                <a:cs typeface="Archivo Narrow"/>
                <a:sym typeface="Archivo Narrow"/>
              </a:rPr>
              <a:t>Survey results: Correlation Analysis</a:t>
            </a:r>
          </a:p>
        </p:txBody>
      </p:sp>
      <p:pic>
        <p:nvPicPr>
          <p:cNvPr id="360" name="Shape 3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1813" y="744600"/>
            <a:ext cx="4587717" cy="4219648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>
            <a:spLocks noGrp="1"/>
          </p:cNvSpPr>
          <p:nvPr>
            <p:ph type="body" idx="4294967295"/>
          </p:nvPr>
        </p:nvSpPr>
        <p:spPr>
          <a:xfrm>
            <a:off x="335975" y="903150"/>
            <a:ext cx="4043400" cy="1360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3000" b="1">
                <a:latin typeface="Archivo Narrow"/>
                <a:ea typeface="Archivo Narrow"/>
                <a:cs typeface="Archivo Narrow"/>
                <a:sym typeface="Archivo Narrow"/>
              </a:rPr>
              <a:t>Highest correlation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Archivo Narrow"/>
              <a:buChar char="●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“Having a strong professional network”</a:t>
            </a:r>
          </a:p>
          <a:p>
            <a:pPr marL="457200" lvl="0" indent="-342900" rtl="0">
              <a:spcBef>
                <a:spcPts val="0"/>
              </a:spcBef>
              <a:buSzPts val="1800"/>
              <a:buFont typeface="Archivo Narrow"/>
              <a:buChar char="●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“I am a successful entrepreneur”</a:t>
            </a:r>
          </a:p>
        </p:txBody>
      </p:sp>
      <p:sp>
        <p:nvSpPr>
          <p:cNvPr id="362" name="Shape 362"/>
          <p:cNvSpPr/>
          <p:nvPr/>
        </p:nvSpPr>
        <p:spPr>
          <a:xfrm>
            <a:off x="6799225" y="2978550"/>
            <a:ext cx="303600" cy="2940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3" name="Shape 363"/>
          <p:cNvSpPr txBox="1">
            <a:spLocks noGrp="1"/>
          </p:cNvSpPr>
          <p:nvPr>
            <p:ph type="body" idx="4294967295"/>
          </p:nvPr>
        </p:nvSpPr>
        <p:spPr>
          <a:xfrm>
            <a:off x="335975" y="3241125"/>
            <a:ext cx="4043400" cy="1360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3000" b="1">
                <a:latin typeface="Archivo Narrow"/>
                <a:ea typeface="Archivo Narrow"/>
                <a:cs typeface="Archivo Narrow"/>
                <a:sym typeface="Archivo Narrow"/>
              </a:rPr>
              <a:t>“Perceived Success”</a:t>
            </a:r>
          </a:p>
          <a:p>
            <a:pPr marL="457200" lvl="0" indent="-342900" rtl="0">
              <a:spcBef>
                <a:spcPts val="0"/>
              </a:spcBef>
              <a:buSzPts val="1800"/>
              <a:buFont typeface="Archivo Narrow"/>
              <a:buChar char="●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0.27 correlation between our metric and the surveyed question on success</a:t>
            </a:r>
          </a:p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chemeClr val="accent2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364" name="Shape 364"/>
          <p:cNvSpPr/>
          <p:nvPr/>
        </p:nvSpPr>
        <p:spPr>
          <a:xfrm>
            <a:off x="6799225" y="3777550"/>
            <a:ext cx="303600" cy="2940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pic>
        <p:nvPicPr>
          <p:cNvPr id="365" name="Shape 365"/>
          <p:cNvPicPr preferRelativeResize="0"/>
          <p:nvPr/>
        </p:nvPicPr>
        <p:blipFill rotWithShape="1">
          <a:blip r:embed="rId4">
            <a:alphaModFix/>
          </a:blip>
          <a:srcRect r="29656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Shape 366"/>
          <p:cNvSpPr txBox="1"/>
          <p:nvPr/>
        </p:nvSpPr>
        <p:spPr>
          <a:xfrm>
            <a:off x="335975" y="3048000"/>
            <a:ext cx="3324300" cy="39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“Success” vs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6000">
                <a:latin typeface="Archivo Narrow"/>
                <a:ea typeface="Archivo Narrow"/>
                <a:cs typeface="Archivo Narrow"/>
                <a:sym typeface="Archivo Narrow"/>
              </a:rPr>
              <a:t>Results</a:t>
            </a:r>
          </a:p>
        </p:txBody>
      </p:sp>
      <p:sp>
        <p:nvSpPr>
          <p:cNvPr id="372" name="Shape 37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sz="3600"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pic>
        <p:nvPicPr>
          <p:cNvPr id="373" name="Shape 373"/>
          <p:cNvPicPr preferRelativeResize="0"/>
          <p:nvPr/>
        </p:nvPicPr>
        <p:blipFill rotWithShape="1">
          <a:blip r:embed="rId3">
            <a:alphaModFix/>
          </a:blip>
          <a:srcRect r="29656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8" name="Shape 378"/>
          <p:cNvGraphicFramePr/>
          <p:nvPr/>
        </p:nvGraphicFramePr>
        <p:xfrm>
          <a:off x="533850" y="1372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{A8387559-A1EC-483A-9CCE-80DB60BFDE65}</a:tableStyleId>
              </a:tblPr>
              <a:tblGrid>
                <a:gridCol w="1099800"/>
                <a:gridCol w="1419925"/>
                <a:gridCol w="1362475"/>
                <a:gridCol w="1584075"/>
                <a:gridCol w="1263975"/>
                <a:gridCol w="1346050"/>
              </a:tblGrid>
              <a:tr h="6759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 sz="1800">
                        <a:latin typeface="Archivo Narrow"/>
                        <a:ea typeface="Archivo Narrow"/>
                        <a:cs typeface="Archivo Narrow"/>
                        <a:sym typeface="Archivo Narro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XGBoost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en" sz="2400" b="1">
                          <a:solidFill>
                            <a:srgbClr val="274E13"/>
                          </a:solidFill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Random Forest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Logistic Regression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000"/>
                        </a:spcBef>
                        <a:buNone/>
                      </a:pPr>
                      <a:r>
                        <a:rPr lang="en" sz="2400"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SVM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000"/>
                        </a:spcBef>
                        <a:buNone/>
                      </a:pPr>
                      <a:r>
                        <a:rPr lang="en" sz="2400"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kNN</a:t>
                      </a:r>
                    </a:p>
                  </a:txBody>
                  <a:tcPr marL="91425" marR="91425" marT="91425" marB="91425" anchor="ctr"/>
                </a:tc>
              </a:tr>
              <a:tr h="482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Training Accuracy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79.39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74E13"/>
                          </a:solidFill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94.08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60.98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74.47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83.74</a:t>
                      </a:r>
                    </a:p>
                  </a:txBody>
                  <a:tcPr marL="91425" marR="91425" marT="91425" marB="91425" anchor="ctr"/>
                </a:tc>
              </a:tr>
              <a:tr h="482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Testing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Accuracy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76.88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74E13"/>
                          </a:solidFill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77.45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61.11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 74.85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72.71</a:t>
                      </a:r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  <p:sp>
        <p:nvSpPr>
          <p:cNvPr id="379" name="Shape 379"/>
          <p:cNvSpPr txBox="1"/>
          <p:nvPr/>
        </p:nvSpPr>
        <p:spPr>
          <a:xfrm>
            <a:off x="533850" y="3784000"/>
            <a:ext cx="8076300" cy="107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1600">
                <a:latin typeface="Archivo Narrow"/>
                <a:ea typeface="Archivo Narrow"/>
                <a:cs typeface="Archivo Narrow"/>
                <a:sym typeface="Archivo Narrow"/>
              </a:rPr>
              <a:t>- Using a train/test split of 80/20</a:t>
            </a:r>
          </a:p>
        </p:txBody>
      </p:sp>
      <p:sp>
        <p:nvSpPr>
          <p:cNvPr id="380" name="Shape 38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000">
                <a:latin typeface="Archivo Narrow"/>
                <a:ea typeface="Archivo Narrow"/>
                <a:cs typeface="Archivo Narrow"/>
                <a:sym typeface="Archivo Narrow"/>
              </a:rPr>
              <a:t>Results</a:t>
            </a:r>
          </a:p>
        </p:txBody>
      </p:sp>
      <p:pic>
        <p:nvPicPr>
          <p:cNvPr id="381" name="Shape 381"/>
          <p:cNvPicPr preferRelativeResize="0"/>
          <p:nvPr/>
        </p:nvPicPr>
        <p:blipFill rotWithShape="1">
          <a:blip r:embed="rId3">
            <a:alphaModFix/>
          </a:blip>
          <a:srcRect r="29656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98250" y="244950"/>
            <a:ext cx="8826600" cy="6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 sz="4800">
                <a:latin typeface="Archivo Narrow"/>
                <a:ea typeface="Archivo Narrow"/>
                <a:cs typeface="Archivo Narrow"/>
                <a:sym typeface="Archivo Narrow"/>
              </a:rPr>
              <a:t>The team</a:t>
            </a:r>
          </a:p>
          <a:p>
            <a:pPr marL="0" lvl="0" indent="0" algn="ctr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 sz="2400" i="1">
                <a:latin typeface="Archivo Narrow"/>
                <a:ea typeface="Archivo Narrow"/>
                <a:cs typeface="Archivo Narrow"/>
                <a:sym typeface="Archivo Narrow"/>
              </a:rPr>
              <a:t>Strong technical background + startup &amp; consulting experience</a:t>
            </a:r>
          </a:p>
        </p:txBody>
      </p:sp>
      <p:pic>
        <p:nvPicPr>
          <p:cNvPr id="92" name="Shape 92" descr="IMG_1771.JPG"/>
          <p:cNvPicPr preferRelativeResize="0"/>
          <p:nvPr/>
        </p:nvPicPr>
        <p:blipFill rotWithShape="1">
          <a:blip r:embed="rId3">
            <a:alphaModFix/>
          </a:blip>
          <a:srcRect t="1849" b="26465"/>
          <a:stretch/>
        </p:blipFill>
        <p:spPr>
          <a:xfrm>
            <a:off x="1695504" y="1767110"/>
            <a:ext cx="1232100" cy="1263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3" name="Shape 93" descr="20526231_1201267240019639_8679698813185650368_n.jpg"/>
          <p:cNvPicPr preferRelativeResize="0"/>
          <p:nvPr/>
        </p:nvPicPr>
        <p:blipFill rotWithShape="1">
          <a:blip r:embed="rId4">
            <a:alphaModFix/>
          </a:blip>
          <a:srcRect t="9" b="9"/>
          <a:stretch/>
        </p:blipFill>
        <p:spPr>
          <a:xfrm>
            <a:off x="234840" y="1767100"/>
            <a:ext cx="1232100" cy="1263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4" name="Shape 94" descr="11141205_10153202277004774_6543505411125636324_n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56096" y="1767238"/>
            <a:ext cx="1232100" cy="1263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553864" y="3214733"/>
            <a:ext cx="1515300" cy="4449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2000">
                <a:solidFill>
                  <a:srgbClr val="434343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Surya Sendyl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body" idx="4294967295"/>
          </p:nvPr>
        </p:nvSpPr>
        <p:spPr>
          <a:xfrm>
            <a:off x="1553864" y="3694250"/>
            <a:ext cx="1515300" cy="887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Data Scientist + Product Manager + Startup Advisor</a:t>
            </a:r>
          </a:p>
        </p:txBody>
      </p:sp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93201" y="3214607"/>
            <a:ext cx="1515300" cy="4449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2000">
                <a:solidFill>
                  <a:srgbClr val="434343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Anny You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3014457" y="3214870"/>
            <a:ext cx="1515300" cy="4449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2000">
                <a:solidFill>
                  <a:srgbClr val="434343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Lorenzo Ong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body" idx="4294967295"/>
          </p:nvPr>
        </p:nvSpPr>
        <p:spPr>
          <a:xfrm>
            <a:off x="3014459" y="3694387"/>
            <a:ext cx="1623600" cy="887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Industrial Engineer + Database Developer + Graphic Designer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4666875" y="3367000"/>
            <a:ext cx="1304700" cy="292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000">
                <a:solidFill>
                  <a:srgbClr val="434343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Nakagawa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body" idx="4294967295"/>
          </p:nvPr>
        </p:nvSpPr>
        <p:spPr>
          <a:xfrm>
            <a:off x="4539854" y="3694237"/>
            <a:ext cx="1515300" cy="887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Data Scientist +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ML Specialist +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Data Journalist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pic>
        <p:nvPicPr>
          <p:cNvPr id="102" name="Shape 102" descr="20622167_10155649341664626_2630679986465943808_n.jpg"/>
          <p:cNvPicPr preferRelativeResize="0"/>
          <p:nvPr/>
        </p:nvPicPr>
        <p:blipFill rotWithShape="1">
          <a:blip r:embed="rId6">
            <a:alphaModFix/>
          </a:blip>
          <a:srcRect l="1257" r="1257"/>
          <a:stretch/>
        </p:blipFill>
        <p:spPr>
          <a:xfrm>
            <a:off x="6206804" y="1767233"/>
            <a:ext cx="1232100" cy="1263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6065164" y="3214856"/>
            <a:ext cx="1515300" cy="4449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2000">
                <a:solidFill>
                  <a:srgbClr val="434343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Mert Gurkan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body" idx="4294967295"/>
          </p:nvPr>
        </p:nvSpPr>
        <p:spPr>
          <a:xfrm>
            <a:off x="6065164" y="3694373"/>
            <a:ext cx="1515300" cy="887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Industrial Engineer + Data Scientist + Consultant</a:t>
            </a:r>
          </a:p>
        </p:txBody>
      </p:sp>
      <p:sp>
        <p:nvSpPr>
          <p:cNvPr id="105" name="Shape 105"/>
          <p:cNvSpPr txBox="1">
            <a:spLocks noGrp="1"/>
          </p:cNvSpPr>
          <p:nvPr>
            <p:ph type="body" idx="4294967295"/>
          </p:nvPr>
        </p:nvSpPr>
        <p:spPr>
          <a:xfrm>
            <a:off x="154218" y="3694250"/>
            <a:ext cx="1515300" cy="887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Data Analyst +    Industry Engineer +   VC Assistant </a:t>
            </a:r>
          </a:p>
        </p:txBody>
      </p:sp>
      <p:pic>
        <p:nvPicPr>
          <p:cNvPr id="106" name="Shape 106" descr="Alex_Nakagawa.jpg"/>
          <p:cNvPicPr preferRelativeResize="0"/>
          <p:nvPr/>
        </p:nvPicPr>
        <p:blipFill rotWithShape="1">
          <a:blip r:embed="rId7">
            <a:alphaModFix/>
          </a:blip>
          <a:srcRect l="5516" t="4362" r="5507" b="4362"/>
          <a:stretch/>
        </p:blipFill>
        <p:spPr>
          <a:xfrm>
            <a:off x="4628241" y="1767088"/>
            <a:ext cx="1232100" cy="1263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7" name="Shape 107" descr="Dimitra foto.jpg"/>
          <p:cNvPicPr preferRelativeResize="0"/>
          <p:nvPr/>
        </p:nvPicPr>
        <p:blipFill rotWithShape="1">
          <a:blip r:embed="rId8">
            <a:alphaModFix/>
          </a:blip>
          <a:srcRect l="41732" t="6181" r="37593" b="76572"/>
          <a:stretch/>
        </p:blipFill>
        <p:spPr>
          <a:xfrm>
            <a:off x="7683615" y="1767250"/>
            <a:ext cx="1263000" cy="1295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7754429" y="3278795"/>
            <a:ext cx="1515300" cy="444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000">
                <a:solidFill>
                  <a:srgbClr val="434343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Hytiroglou</a:t>
            </a:r>
          </a:p>
        </p:txBody>
      </p:sp>
      <p:sp>
        <p:nvSpPr>
          <p:cNvPr id="109" name="Shape 109"/>
          <p:cNvSpPr txBox="1">
            <a:spLocks noGrp="1"/>
          </p:cNvSpPr>
          <p:nvPr>
            <p:ph type="body" idx="4294967295"/>
          </p:nvPr>
        </p:nvSpPr>
        <p:spPr>
          <a:xfrm>
            <a:off x="7590489" y="3694373"/>
            <a:ext cx="1515300" cy="887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Product Manager + Data Scientist + Consultant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4971675" y="3138400"/>
            <a:ext cx="730500" cy="292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000">
                <a:solidFill>
                  <a:srgbClr val="434343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Alex</a:t>
            </a:r>
          </a:p>
        </p:txBody>
      </p:sp>
      <p:sp>
        <p:nvSpPr>
          <p:cNvPr id="111" name="Shape 111"/>
          <p:cNvSpPr txBox="1"/>
          <p:nvPr/>
        </p:nvSpPr>
        <p:spPr>
          <a:xfrm>
            <a:off x="7840225" y="3062200"/>
            <a:ext cx="1437000" cy="485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000">
                <a:solidFill>
                  <a:srgbClr val="434343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Dimitrios </a:t>
            </a:r>
          </a:p>
        </p:txBody>
      </p:sp>
      <p:pic>
        <p:nvPicPr>
          <p:cNvPr id="112" name="Shape 112"/>
          <p:cNvPicPr preferRelativeResize="0"/>
          <p:nvPr/>
        </p:nvPicPr>
        <p:blipFill rotWithShape="1">
          <a:blip r:embed="rId9">
            <a:alphaModFix/>
          </a:blip>
          <a:srcRect r="29656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000">
                <a:latin typeface="Archivo Narrow"/>
                <a:ea typeface="Archivo Narrow"/>
                <a:cs typeface="Archivo Narrow"/>
                <a:sym typeface="Archivo Narrow"/>
              </a:rPr>
              <a:t>Results</a:t>
            </a:r>
          </a:p>
        </p:txBody>
      </p:sp>
      <p:sp>
        <p:nvSpPr>
          <p:cNvPr id="387" name="Shape 387"/>
          <p:cNvSpPr txBox="1"/>
          <p:nvPr/>
        </p:nvSpPr>
        <p:spPr>
          <a:xfrm>
            <a:off x="2411850" y="181150"/>
            <a:ext cx="1099500" cy="20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388" name="Shape 388"/>
          <p:cNvPicPr preferRelativeResize="0"/>
          <p:nvPr/>
        </p:nvPicPr>
        <p:blipFill rotWithShape="1">
          <a:blip r:embed="rId3">
            <a:alphaModFix/>
          </a:blip>
          <a:srcRect r="29656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Shape 3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6488" y="1190100"/>
            <a:ext cx="4711025" cy="33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000">
                <a:latin typeface="Archivo Narrow"/>
                <a:ea typeface="Archivo Narrow"/>
                <a:cs typeface="Archivo Narrow"/>
                <a:sym typeface="Archivo Narrow"/>
              </a:rPr>
              <a:t>Results</a:t>
            </a:r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987" y="1028416"/>
            <a:ext cx="7828025" cy="36941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96" name="Shape 396"/>
          <p:cNvSpPr/>
          <p:nvPr/>
        </p:nvSpPr>
        <p:spPr>
          <a:xfrm>
            <a:off x="7870175" y="4305107"/>
            <a:ext cx="628200" cy="4515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pic>
        <p:nvPicPr>
          <p:cNvPr id="397" name="Shape 397"/>
          <p:cNvPicPr preferRelativeResize="0"/>
          <p:nvPr/>
        </p:nvPicPr>
        <p:blipFill rotWithShape="1">
          <a:blip r:embed="rId4">
            <a:alphaModFix/>
          </a:blip>
          <a:srcRect r="29656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3000">
                <a:latin typeface="Archivo Narrow"/>
                <a:ea typeface="Archivo Narrow"/>
                <a:cs typeface="Archivo Narrow"/>
                <a:sym typeface="Archivo Narrow"/>
              </a:rPr>
              <a:t>Results: </a:t>
            </a:r>
            <a:r>
              <a:rPr lang="en" sz="3000" i="1">
                <a:latin typeface="Archivo Narrow"/>
                <a:ea typeface="Archivo Narrow"/>
                <a:cs typeface="Archivo Narrow"/>
                <a:sym typeface="Archivo Narrow"/>
              </a:rPr>
              <a:t>Alternative approach</a:t>
            </a:r>
          </a:p>
        </p:txBody>
      </p:sp>
      <p:graphicFrame>
        <p:nvGraphicFramePr>
          <p:cNvPr id="403" name="Shape 403"/>
          <p:cNvGraphicFramePr/>
          <p:nvPr/>
        </p:nvGraphicFramePr>
        <p:xfrm>
          <a:off x="533850" y="1677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{A8387559-A1EC-483A-9CCE-80DB60BFDE65}</a:tableStyleId>
              </a:tblPr>
              <a:tblGrid>
                <a:gridCol w="1346050"/>
                <a:gridCol w="1346050"/>
                <a:gridCol w="1288900"/>
                <a:gridCol w="1565125"/>
                <a:gridCol w="1184125"/>
                <a:gridCol w="1346050"/>
              </a:tblGrid>
              <a:tr h="6759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endParaRPr sz="2400">
                        <a:latin typeface="Archivo Narrow"/>
                        <a:ea typeface="Archivo Narrow"/>
                        <a:cs typeface="Archivo Narrow"/>
                        <a:sym typeface="Archivo Narro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 b="1">
                          <a:solidFill>
                            <a:srgbClr val="274E13"/>
                          </a:solidFill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XGBoost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Random Forest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Logistic Regression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000"/>
                        </a:spcBef>
                        <a:buNone/>
                      </a:pPr>
                      <a:r>
                        <a:rPr lang="en" sz="2400"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SVM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000"/>
                        </a:spcBef>
                        <a:buNone/>
                      </a:pPr>
                      <a:r>
                        <a:rPr lang="en" sz="2400"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kNN</a:t>
                      </a:r>
                    </a:p>
                  </a:txBody>
                  <a:tcPr marL="91425" marR="91425" marT="91425" marB="91425" anchor="ctr"/>
                </a:tc>
              </a:tr>
              <a:tr h="482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Train Accuracy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rgbClr val="274E13"/>
                          </a:solidFill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95.6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99.96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61.15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89.37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88.91</a:t>
                      </a:r>
                    </a:p>
                  </a:txBody>
                  <a:tcPr marL="91425" marR="91425" marT="91425" marB="91425" anchor="ctr"/>
                </a:tc>
              </a:tr>
              <a:tr h="482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Test Accuracy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rgbClr val="274E13"/>
                          </a:solidFill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82.98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 80.32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59.98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76.69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76.72</a:t>
                      </a:r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  <p:sp>
        <p:nvSpPr>
          <p:cNvPr id="404" name="Shape 404"/>
          <p:cNvSpPr txBox="1"/>
          <p:nvPr/>
        </p:nvSpPr>
        <p:spPr>
          <a:xfrm>
            <a:off x="473400" y="4371600"/>
            <a:ext cx="8076300" cy="848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600">
                <a:latin typeface="Archivo Narrow"/>
                <a:ea typeface="Archivo Narrow"/>
                <a:cs typeface="Archivo Narrow"/>
                <a:sym typeface="Archivo Narrow"/>
              </a:rPr>
              <a:t>- Using a train/test split of 80/20</a:t>
            </a:r>
          </a:p>
        </p:txBody>
      </p:sp>
      <p:sp>
        <p:nvSpPr>
          <p:cNvPr id="405" name="Shape 405"/>
          <p:cNvSpPr txBox="1"/>
          <p:nvPr/>
        </p:nvSpPr>
        <p:spPr>
          <a:xfrm>
            <a:off x="533875" y="1139775"/>
            <a:ext cx="8076300" cy="36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1800">
                <a:latin typeface="Archivo Narrow"/>
                <a:ea typeface="Archivo Narrow"/>
                <a:cs typeface="Archivo Narrow"/>
                <a:sym typeface="Archivo Narrow"/>
              </a:rPr>
              <a:t>Interestingly, by following a less orthodox approach we get slightly better results...</a:t>
            </a:r>
          </a:p>
        </p:txBody>
      </p:sp>
      <p:pic>
        <p:nvPicPr>
          <p:cNvPr id="406" name="Shape 406"/>
          <p:cNvPicPr preferRelativeResize="0"/>
          <p:nvPr/>
        </p:nvPicPr>
        <p:blipFill rotWithShape="1">
          <a:blip r:embed="rId3">
            <a:alphaModFix/>
          </a:blip>
          <a:srcRect r="29656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000">
                <a:latin typeface="Archivo Narrow"/>
                <a:ea typeface="Archivo Narrow"/>
                <a:cs typeface="Archivo Narrow"/>
                <a:sym typeface="Archivo Narrow"/>
              </a:rPr>
              <a:t>Results: </a:t>
            </a:r>
            <a:r>
              <a:rPr lang="en" sz="3000" i="1">
                <a:latin typeface="Archivo Narrow"/>
                <a:ea typeface="Archivo Narrow"/>
                <a:cs typeface="Archivo Narrow"/>
                <a:sym typeface="Archivo Narrow"/>
              </a:rPr>
              <a:t>Alternative approach</a:t>
            </a:r>
          </a:p>
        </p:txBody>
      </p:sp>
      <p:pic>
        <p:nvPicPr>
          <p:cNvPr id="412" name="Shape 412"/>
          <p:cNvPicPr preferRelativeResize="0"/>
          <p:nvPr/>
        </p:nvPicPr>
        <p:blipFill rotWithShape="1">
          <a:blip r:embed="rId3">
            <a:alphaModFix/>
          </a:blip>
          <a:srcRect r="29656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Shape 4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0075" y="1206975"/>
            <a:ext cx="4843850" cy="341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000">
                <a:latin typeface="Archivo Narrow"/>
                <a:ea typeface="Archivo Narrow"/>
                <a:cs typeface="Archivo Narrow"/>
                <a:sym typeface="Archivo Narrow"/>
              </a:rPr>
              <a:t>Results: </a:t>
            </a:r>
            <a:r>
              <a:rPr lang="en" sz="3000" i="1">
                <a:latin typeface="Archivo Narrow"/>
                <a:ea typeface="Archivo Narrow"/>
                <a:cs typeface="Archivo Narrow"/>
                <a:sym typeface="Archivo Narrow"/>
              </a:rPr>
              <a:t>Alternative approach</a:t>
            </a:r>
          </a:p>
        </p:txBody>
      </p:sp>
      <p:pic>
        <p:nvPicPr>
          <p:cNvPr id="419" name="Shape 4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542" y="1057300"/>
            <a:ext cx="6866925" cy="334712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Shape 420"/>
          <p:cNvSpPr/>
          <p:nvPr/>
        </p:nvSpPr>
        <p:spPr>
          <a:xfrm>
            <a:off x="7060000" y="3927798"/>
            <a:ext cx="628200" cy="6027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pic>
        <p:nvPicPr>
          <p:cNvPr id="421" name="Shape 421"/>
          <p:cNvPicPr preferRelativeResize="0"/>
          <p:nvPr/>
        </p:nvPicPr>
        <p:blipFill rotWithShape="1">
          <a:blip r:embed="rId4">
            <a:alphaModFix/>
          </a:blip>
          <a:srcRect r="29656"/>
          <a:stretch/>
        </p:blipFill>
        <p:spPr>
          <a:xfrm>
            <a:off x="7633850" y="-59850"/>
            <a:ext cx="1491100" cy="6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>
              <a:latin typeface="Archivo Narrow"/>
              <a:ea typeface="Archivo Narrow"/>
              <a:cs typeface="Archivo Narrow"/>
              <a:sym typeface="Archivo Narrow"/>
            </a:endParaRPr>
          </a:p>
          <a:p>
            <a:pPr marL="0" lvl="0" indent="0">
              <a:spcBef>
                <a:spcPts val="0"/>
              </a:spcBef>
              <a:buNone/>
            </a:pPr>
            <a:endParaRPr>
              <a:latin typeface="Archivo Narrow"/>
              <a:ea typeface="Archivo Narrow"/>
              <a:cs typeface="Archivo Narrow"/>
              <a:sym typeface="Archivo Narrow"/>
            </a:endParaRPr>
          </a:p>
          <a:p>
            <a:pPr marL="0" lvl="0" indent="0">
              <a:spcBef>
                <a:spcPts val="0"/>
              </a:spcBef>
              <a:buNone/>
            </a:pPr>
            <a:endParaRPr>
              <a:latin typeface="Archivo Narrow"/>
              <a:ea typeface="Archivo Narrow"/>
              <a:cs typeface="Archivo Narrow"/>
              <a:sym typeface="Archivo Narrow"/>
            </a:endParaRPr>
          </a:p>
          <a:p>
            <a:pPr marL="0" lvl="0" indent="0">
              <a:spcBef>
                <a:spcPts val="0"/>
              </a:spcBef>
              <a:buNone/>
            </a:pPr>
            <a:endParaRPr>
              <a:latin typeface="Archivo Narrow"/>
              <a:ea typeface="Archivo Narrow"/>
              <a:cs typeface="Archivo Narrow"/>
              <a:sym typeface="Archivo Narrow"/>
            </a:endParaRPr>
          </a:p>
          <a:p>
            <a:pPr marL="0" lvl="0" indent="0">
              <a:spcBef>
                <a:spcPts val="0"/>
              </a:spcBef>
              <a:buNone/>
            </a:pPr>
            <a:endParaRPr>
              <a:latin typeface="Archivo Narrow"/>
              <a:ea typeface="Archivo Narrow"/>
              <a:cs typeface="Archivo Narrow"/>
              <a:sym typeface="Archivo Narrow"/>
            </a:endParaRPr>
          </a:p>
          <a:p>
            <a:pPr marL="0" lvl="0" indent="0">
              <a:spcBef>
                <a:spcPts val="0"/>
              </a:spcBef>
              <a:buNone/>
            </a:pPr>
            <a:endParaRPr>
              <a:latin typeface="Archivo Narrow"/>
              <a:ea typeface="Archivo Narrow"/>
              <a:cs typeface="Archivo Narrow"/>
              <a:sym typeface="Archivo Narrow"/>
            </a:endParaRPr>
          </a:p>
          <a:p>
            <a:pPr marL="0" lvl="0" indent="0">
              <a:spcBef>
                <a:spcPts val="0"/>
              </a:spcBef>
              <a:buNone/>
            </a:pPr>
            <a:endParaRPr>
              <a:latin typeface="Archivo Narrow"/>
              <a:ea typeface="Archivo Narrow"/>
              <a:cs typeface="Archivo Narrow"/>
              <a:sym typeface="Archivo Narrow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3600">
                <a:latin typeface="Archivo Narrow"/>
                <a:ea typeface="Archivo Narrow"/>
                <a:cs typeface="Archivo Narrow"/>
                <a:sym typeface="Archivo Narrow"/>
              </a:rPr>
              <a:t>Final thoughts</a:t>
            </a:r>
          </a:p>
        </p:txBody>
      </p:sp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>
                <a:latin typeface="Archivo Narrow"/>
                <a:ea typeface="Archivo Narrow"/>
                <a:cs typeface="Archivo Narrow"/>
                <a:sym typeface="Archivo Narrow"/>
              </a:rPr>
              <a:t>Putting it all together: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Archivo Narrow"/>
              <a:buChar char="●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Built out potential UI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Archivo Narrow"/>
              <a:buChar char="●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Cleaned, commented, pushed code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Archivo Narrow"/>
              <a:buChar char="●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Sorted founder data by industry</a:t>
            </a:r>
          </a:p>
          <a:p>
            <a:pPr marL="457200" lvl="0" indent="-342900" rtl="0">
              <a:spcBef>
                <a:spcPts val="0"/>
              </a:spcBef>
              <a:buSzPts val="1800"/>
              <a:buFont typeface="Archivo Narrow"/>
              <a:buChar char="●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Put slides together</a:t>
            </a:r>
          </a:p>
          <a:p>
            <a:pPr marL="0" lvl="0" indent="0" rtl="0">
              <a:spcBef>
                <a:spcPts val="0"/>
              </a:spcBef>
              <a:buNone/>
            </a:pPr>
            <a:endParaRPr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pic>
        <p:nvPicPr>
          <p:cNvPr id="428" name="Shape 428"/>
          <p:cNvPicPr preferRelativeResize="0"/>
          <p:nvPr/>
        </p:nvPicPr>
        <p:blipFill rotWithShape="1">
          <a:blip r:embed="rId3">
            <a:alphaModFix/>
          </a:blip>
          <a:srcRect r="29656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altLang="zh-CN" sz="3600" dirty="0" smtClean="0">
                <a:latin typeface="Archivo Narrow"/>
                <a:ea typeface="Archivo Narrow"/>
                <a:cs typeface="Archivo Narrow"/>
                <a:sym typeface="Archivo Narrow"/>
              </a:rPr>
              <a:t>Future</a:t>
            </a:r>
            <a:r>
              <a:rPr lang="zh-CN" altLang="en-US" sz="3600" dirty="0" smtClean="0">
                <a:latin typeface="Archivo Narrow"/>
                <a:ea typeface="Archivo Narrow"/>
                <a:cs typeface="Archivo Narrow"/>
                <a:sym typeface="Archivo Narrow"/>
              </a:rPr>
              <a:t> </a:t>
            </a:r>
            <a:r>
              <a:rPr lang="en-US" altLang="zh-CN" sz="3600" dirty="0" smtClean="0">
                <a:latin typeface="Archivo Narrow"/>
                <a:ea typeface="Archivo Narrow"/>
                <a:cs typeface="Archivo Narrow"/>
                <a:sym typeface="Archivo Narrow"/>
              </a:rPr>
              <a:t>Work</a:t>
            </a:r>
            <a:r>
              <a:rPr lang="zh-CN" altLang="en-US" sz="3600" dirty="0" smtClean="0">
                <a:latin typeface="Archivo Narrow"/>
                <a:ea typeface="Archivo Narrow"/>
                <a:cs typeface="Archivo Narrow"/>
                <a:sym typeface="Archivo Narrow"/>
              </a:rPr>
              <a:t> </a:t>
            </a:r>
            <a:r>
              <a:rPr lang="en-US" altLang="zh-CN" sz="3600" dirty="0" smtClean="0">
                <a:latin typeface="Archivo Narrow"/>
                <a:ea typeface="Archivo Narrow"/>
                <a:cs typeface="Archivo Narrow"/>
                <a:sym typeface="Archivo Narrow"/>
              </a:rPr>
              <a:t>&amp;</a:t>
            </a:r>
            <a:r>
              <a:rPr lang="zh-CN" altLang="en-US" sz="3600" dirty="0" smtClean="0">
                <a:latin typeface="Archivo Narrow"/>
                <a:ea typeface="Archivo Narrow"/>
                <a:cs typeface="Archivo Narrow"/>
                <a:sym typeface="Archivo Narrow"/>
              </a:rPr>
              <a:t> </a:t>
            </a:r>
            <a:r>
              <a:rPr lang="en-US" altLang="zh-CN" sz="3600" dirty="0" smtClean="0">
                <a:latin typeface="Archivo Narrow"/>
                <a:ea typeface="Archivo Narrow"/>
                <a:cs typeface="Archivo Narrow"/>
                <a:sym typeface="Archivo Narrow"/>
              </a:rPr>
              <a:t>GitHub</a:t>
            </a:r>
            <a:r>
              <a:rPr lang="zh-CN" altLang="en-US" sz="3600" dirty="0" smtClean="0">
                <a:latin typeface="Archivo Narrow"/>
                <a:ea typeface="Archivo Narrow"/>
                <a:cs typeface="Archivo Narrow"/>
                <a:sym typeface="Archivo Narrow"/>
              </a:rPr>
              <a:t> </a:t>
            </a:r>
            <a:r>
              <a:rPr lang="en-US" altLang="zh-CN" sz="3600" dirty="0" smtClean="0">
                <a:latin typeface="Archivo Narrow"/>
                <a:ea typeface="Archivo Narrow"/>
                <a:cs typeface="Archivo Narrow"/>
                <a:sym typeface="Archivo Narrow"/>
              </a:rPr>
              <a:t>Link</a:t>
            </a:r>
            <a:endParaRPr lang="en" sz="3600" dirty="0"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pic>
        <p:nvPicPr>
          <p:cNvPr id="435" name="Shape 435"/>
          <p:cNvPicPr preferRelativeResize="0"/>
          <p:nvPr/>
        </p:nvPicPr>
        <p:blipFill rotWithShape="1">
          <a:blip r:embed="rId3">
            <a:alphaModFix/>
          </a:blip>
          <a:srcRect r="29656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84634" y="3832964"/>
            <a:ext cx="36567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lt1"/>
                </a:solidFill>
                <a:latin typeface="Archivo Narrow"/>
                <a:ea typeface="Archivo Narrow"/>
                <a:cs typeface="Archivo Narrow"/>
                <a:sym typeface="Roboto"/>
                <a:hlinkClick r:id="rId4"/>
              </a:rPr>
              <a:t>Link:</a:t>
            </a:r>
            <a:endParaRPr lang="en-US" dirty="0" smtClean="0">
              <a:solidFill>
                <a:schemeClr val="lt1"/>
              </a:solidFill>
              <a:latin typeface="Archivo Narrow"/>
              <a:ea typeface="Archivo Narrow"/>
              <a:cs typeface="Archivo Narrow"/>
              <a:sym typeface="Roboto"/>
              <a:hlinkClick r:id="rId4"/>
            </a:endParaRPr>
          </a:p>
          <a:p>
            <a:r>
              <a:rPr lang="en-US" dirty="0" smtClean="0">
                <a:solidFill>
                  <a:schemeClr val="lt1"/>
                </a:solidFill>
                <a:latin typeface="Archivo Narrow"/>
                <a:ea typeface="Archivo Narrow"/>
                <a:cs typeface="Archivo Narrow"/>
                <a:sym typeface="Roboto"/>
                <a:hlinkClick r:id="rId4"/>
              </a:rPr>
              <a:t>List </a:t>
            </a:r>
            <a:r>
              <a:rPr lang="en-US" dirty="0">
                <a:solidFill>
                  <a:schemeClr val="lt1"/>
                </a:solidFill>
                <a:latin typeface="Archivo Narrow"/>
                <a:ea typeface="Archivo Narrow"/>
                <a:cs typeface="Archivo Narrow"/>
                <a:sym typeface="Roboto"/>
                <a:hlinkClick r:id="rId4"/>
              </a:rPr>
              <a:t>of features and what we did to each of them</a:t>
            </a:r>
            <a:endParaRPr lang="en-US" dirty="0">
              <a:solidFill>
                <a:schemeClr val="lt1"/>
              </a:solidFill>
              <a:latin typeface="Archivo Narrow"/>
              <a:ea typeface="Archivo Narrow"/>
              <a:cs typeface="Archivo Narrow"/>
              <a:sym typeface="Roboto"/>
            </a:endParaRPr>
          </a:p>
          <a:p>
            <a:r>
              <a:rPr lang="en-US" dirty="0">
                <a:solidFill>
                  <a:schemeClr val="lt1"/>
                </a:solidFill>
                <a:latin typeface="Archivo Narrow"/>
                <a:ea typeface="Archivo Narrow"/>
                <a:cs typeface="Archivo Narrow"/>
                <a:sym typeface="Roboto"/>
                <a:hlinkClick r:id="rId5"/>
              </a:rPr>
              <a:t>Founder </a:t>
            </a:r>
            <a:r>
              <a:rPr lang="en-US" dirty="0">
                <a:solidFill>
                  <a:schemeClr val="lt1"/>
                </a:solidFill>
                <a:latin typeface="Archivo Narrow"/>
                <a:ea typeface="Archivo Narrow"/>
                <a:cs typeface="Archivo Narrow"/>
                <a:sym typeface="Roboto"/>
                <a:hlinkClick r:id="rId5"/>
              </a:rPr>
              <a:t>Psychology Survey</a:t>
            </a:r>
            <a:r>
              <a:rPr lang="en-US" dirty="0">
                <a:solidFill>
                  <a:schemeClr val="lt1"/>
                </a:solidFill>
                <a:latin typeface="Archivo Narrow"/>
                <a:ea typeface="Archivo Narrow"/>
                <a:cs typeface="Archivo Narrow"/>
                <a:sym typeface="Roboto"/>
              </a:rPr>
              <a:t> </a:t>
            </a:r>
          </a:p>
          <a:p>
            <a:r>
              <a:rPr lang="en-US" dirty="0">
                <a:solidFill>
                  <a:schemeClr val="lt1"/>
                </a:solidFill>
                <a:latin typeface="Archivo Narrow"/>
                <a:ea typeface="Archivo Narrow"/>
                <a:cs typeface="Archivo Narrow"/>
                <a:sym typeface="Roboto"/>
                <a:hlinkClick r:id="rId6"/>
              </a:rPr>
              <a:t>FIND OUR GITHUB LINK HERE</a:t>
            </a:r>
            <a:endParaRPr lang="en-US" dirty="0">
              <a:solidFill>
                <a:schemeClr val="lt1"/>
              </a:solidFill>
              <a:latin typeface="Archivo Narrow"/>
              <a:ea typeface="Archivo Narrow"/>
              <a:cs typeface="Archivo Narrow"/>
              <a:sym typeface="Robot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1900" y="1991638"/>
            <a:ext cx="539763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sz="2000" cap="all" dirty="0"/>
              <a:t>Distinguish Industry </a:t>
            </a:r>
            <a:r>
              <a:rPr lang="en-US" sz="2000" cap="all" dirty="0" smtClean="0"/>
              <a:t>Categories</a:t>
            </a:r>
          </a:p>
          <a:p>
            <a:pPr marL="285750" indent="-285750">
              <a:buFont typeface="Wingdings" charset="2"/>
              <a:buChar char="v"/>
            </a:pPr>
            <a:endParaRPr lang="en-US" sz="2000" cap="all" dirty="0"/>
          </a:p>
          <a:p>
            <a:pPr marL="285750" indent="-285750">
              <a:buFont typeface="Wingdings" charset="2"/>
              <a:buChar char="v"/>
            </a:pPr>
            <a:r>
              <a:rPr lang="en-US" sz="2000" cap="all" dirty="0"/>
              <a:t>Improve Success </a:t>
            </a:r>
            <a:r>
              <a:rPr lang="en-US" sz="2000" cap="all" dirty="0" smtClean="0"/>
              <a:t>Representation</a:t>
            </a:r>
          </a:p>
          <a:p>
            <a:pPr marL="285750" indent="-285750">
              <a:buFont typeface="Wingdings" charset="2"/>
              <a:buChar char="v"/>
            </a:pPr>
            <a:endParaRPr lang="en-US" sz="2000" cap="all" dirty="0"/>
          </a:p>
          <a:p>
            <a:pPr marL="285750" indent="-285750">
              <a:buFont typeface="Wingdings" charset="2"/>
              <a:buChar char="v"/>
            </a:pPr>
            <a:r>
              <a:rPr lang="en-US" sz="2000" cap="all" dirty="0"/>
              <a:t>Get More Non-Objective Data</a:t>
            </a:r>
          </a:p>
          <a:p>
            <a:pPr marL="285750" indent="-285750">
              <a:buFont typeface="Wingdings" charset="2"/>
              <a:buChar char="v"/>
            </a:pP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Overview</a:t>
            </a:r>
          </a:p>
        </p:txBody>
      </p:sp>
      <p:sp>
        <p:nvSpPr>
          <p:cNvPr id="118" name="Shape 118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Font typeface="Archivo Narrow"/>
              <a:buAutoNum type="arabicPeriod"/>
            </a:pPr>
            <a:r>
              <a:rPr lang="en" sz="2400">
                <a:latin typeface="Archivo Narrow"/>
                <a:ea typeface="Archivo Narrow"/>
                <a:cs typeface="Archivo Narrow"/>
                <a:sym typeface="Archivo Narrow"/>
              </a:rPr>
              <a:t>User Interface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Font typeface="Archivo Narrow"/>
              <a:buAutoNum type="arabicPeriod"/>
            </a:pPr>
            <a:r>
              <a:rPr lang="en" sz="2400">
                <a:latin typeface="Archivo Narrow"/>
                <a:ea typeface="Archivo Narrow"/>
                <a:cs typeface="Archivo Narrow"/>
                <a:sym typeface="Archivo Narrow"/>
              </a:rPr>
              <a:t>Project Lifecycle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Font typeface="Archivo Narrow"/>
              <a:buAutoNum type="arabicPeriod"/>
            </a:pPr>
            <a:r>
              <a:rPr lang="en" sz="2400">
                <a:latin typeface="Archivo Narrow"/>
                <a:ea typeface="Archivo Narrow"/>
                <a:cs typeface="Archivo Narrow"/>
                <a:sym typeface="Archivo Narrow"/>
              </a:rPr>
              <a:t>The Learning Path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Font typeface="Archivo Narrow"/>
              <a:buAutoNum type="arabicPeriod"/>
            </a:pPr>
            <a:r>
              <a:rPr lang="en" sz="2400">
                <a:latin typeface="Archivo Narrow"/>
                <a:ea typeface="Archivo Narrow"/>
                <a:cs typeface="Archivo Narrow"/>
                <a:sym typeface="Archivo Narrow"/>
              </a:rPr>
              <a:t>Founder Survey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Font typeface="Archivo Narrow"/>
              <a:buAutoNum type="arabicPeriod"/>
            </a:pPr>
            <a:r>
              <a:rPr lang="en" sz="2400">
                <a:latin typeface="Archivo Narrow"/>
                <a:ea typeface="Archivo Narrow"/>
                <a:cs typeface="Archivo Narrow"/>
                <a:sym typeface="Archivo Narrow"/>
              </a:rPr>
              <a:t>Data Analysis</a:t>
            </a:r>
          </a:p>
          <a:p>
            <a:pPr marL="457200" lvl="0" indent="-381000">
              <a:spcBef>
                <a:spcPts val="0"/>
              </a:spcBef>
              <a:buSzPts val="2400"/>
              <a:buFont typeface="Archivo Narrow"/>
              <a:buAutoNum type="arabicPeriod"/>
            </a:pPr>
            <a:r>
              <a:rPr lang="en" sz="2400">
                <a:latin typeface="Archivo Narrow"/>
                <a:ea typeface="Archivo Narrow"/>
                <a:cs typeface="Archivo Narrow"/>
                <a:sym typeface="Archivo Narrow"/>
              </a:rPr>
              <a:t>Conclusion</a:t>
            </a:r>
          </a:p>
        </p:txBody>
      </p:sp>
      <p:pic>
        <p:nvPicPr>
          <p:cNvPr id="119" name="Shape 119"/>
          <p:cNvPicPr preferRelativeResize="0"/>
          <p:nvPr/>
        </p:nvPicPr>
        <p:blipFill rotWithShape="1">
          <a:blip r:embed="rId3">
            <a:alphaModFix/>
          </a:blip>
          <a:srcRect r="29656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ctrTitle"/>
          </p:nvPr>
        </p:nvSpPr>
        <p:spPr>
          <a:xfrm>
            <a:off x="390525" y="1895475"/>
            <a:ext cx="8222100" cy="933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User Interface</a:t>
            </a:r>
          </a:p>
        </p:txBody>
      </p:sp>
      <p:sp>
        <p:nvSpPr>
          <p:cNvPr id="125" name="Shape 125"/>
          <p:cNvSpPr txBox="1">
            <a:spLocks noGrp="1"/>
          </p:cNvSpPr>
          <p:nvPr>
            <p:ph type="subTitle" idx="1"/>
          </p:nvPr>
        </p:nvSpPr>
        <p:spPr>
          <a:xfrm>
            <a:off x="390525" y="2636730"/>
            <a:ext cx="8222100" cy="432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Proposed UI, Developed Efforts</a:t>
            </a:r>
          </a:p>
        </p:txBody>
      </p:sp>
      <p:pic>
        <p:nvPicPr>
          <p:cNvPr id="126" name="Shape 126"/>
          <p:cNvPicPr preferRelativeResize="0"/>
          <p:nvPr/>
        </p:nvPicPr>
        <p:blipFill rotWithShape="1">
          <a:blip r:embed="rId3">
            <a:alphaModFix/>
          </a:blip>
          <a:srcRect r="29656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3000"/>
              <a:t>Proposed UI</a:t>
            </a:r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9325" y="166325"/>
            <a:ext cx="5812575" cy="4359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 rotWithShape="1">
          <a:blip r:embed="rId4">
            <a:alphaModFix/>
          </a:blip>
          <a:srcRect r="29656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3000"/>
              <a:t>Proposed UI</a:t>
            </a:r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9325" y="166325"/>
            <a:ext cx="5812575" cy="4359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9325" y="166325"/>
            <a:ext cx="5812575" cy="4359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 rotWithShape="1">
          <a:blip r:embed="rId5">
            <a:alphaModFix/>
          </a:blip>
          <a:srcRect r="29656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 rotWithShape="1">
          <a:blip r:embed="rId3">
            <a:alphaModFix/>
          </a:blip>
          <a:srcRect r="29656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000"/>
              <a:t>Developed UI</a:t>
            </a:r>
          </a:p>
        </p:txBody>
      </p:sp>
      <p:pic>
        <p:nvPicPr>
          <p:cNvPr id="148" name="Shape 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500" y="88100"/>
            <a:ext cx="8203003" cy="439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900" y="0"/>
            <a:ext cx="8558201" cy="4623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ctrTitle"/>
          </p:nvPr>
        </p:nvSpPr>
        <p:spPr>
          <a:xfrm>
            <a:off x="390525" y="1895475"/>
            <a:ext cx="8222100" cy="933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Project Lifecycle</a:t>
            </a:r>
          </a:p>
        </p:txBody>
      </p:sp>
      <p:sp>
        <p:nvSpPr>
          <p:cNvPr id="155" name="Shape 155"/>
          <p:cNvSpPr txBox="1">
            <a:spLocks noGrp="1"/>
          </p:cNvSpPr>
          <p:nvPr>
            <p:ph type="subTitle" idx="1"/>
          </p:nvPr>
        </p:nvSpPr>
        <p:spPr>
          <a:xfrm>
            <a:off x="390525" y="2636730"/>
            <a:ext cx="8222100" cy="432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Our Approach, Architecture of Solution</a:t>
            </a:r>
          </a:p>
        </p:txBody>
      </p:sp>
      <p:pic>
        <p:nvPicPr>
          <p:cNvPr id="156" name="Shape 156"/>
          <p:cNvPicPr preferRelativeResize="0"/>
          <p:nvPr/>
        </p:nvPicPr>
        <p:blipFill rotWithShape="1">
          <a:blip r:embed="rId3">
            <a:alphaModFix/>
          </a:blip>
          <a:srcRect r="29656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1448</Words>
  <Application>Microsoft Macintosh PowerPoint</Application>
  <PresentationFormat>On-screen Show (16:9)</PresentationFormat>
  <Paragraphs>314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Wingdings</vt:lpstr>
      <vt:lpstr>Arial</vt:lpstr>
      <vt:lpstr>Calibri</vt:lpstr>
      <vt:lpstr>Archivo Narrow</vt:lpstr>
      <vt:lpstr>Roboto</vt:lpstr>
      <vt:lpstr>Material</vt:lpstr>
      <vt:lpstr>The Holy Grail of VC</vt:lpstr>
      <vt:lpstr>The problem</vt:lpstr>
      <vt:lpstr>The team Strong technical background + startup &amp; consulting experience</vt:lpstr>
      <vt:lpstr>Overview</vt:lpstr>
      <vt:lpstr>User Interface</vt:lpstr>
      <vt:lpstr>PowerPoint Presentation</vt:lpstr>
      <vt:lpstr>PowerPoint Presentation</vt:lpstr>
      <vt:lpstr>PowerPoint Presentation</vt:lpstr>
      <vt:lpstr>Project Lifecycle</vt:lpstr>
      <vt:lpstr>The Approach</vt:lpstr>
      <vt:lpstr>  Architecture    of Solution          </vt:lpstr>
      <vt:lpstr> The learning path Dilemma to define business need</vt:lpstr>
      <vt:lpstr> The learning path Where can we get data?</vt:lpstr>
      <vt:lpstr> The learning path Create Survey to get more data resources</vt:lpstr>
      <vt:lpstr> The learning path Using various tools to clean data</vt:lpstr>
      <vt:lpstr>The learning path</vt:lpstr>
      <vt:lpstr> The learning path</vt:lpstr>
      <vt:lpstr> The learning path</vt:lpstr>
      <vt:lpstr> The learning path</vt:lpstr>
      <vt:lpstr>Features</vt:lpstr>
      <vt:lpstr> The learning path</vt:lpstr>
      <vt:lpstr>Survey</vt:lpstr>
      <vt:lpstr>Collecting survey data</vt:lpstr>
      <vt:lpstr>Survey results: Psychological features</vt:lpstr>
      <vt:lpstr>Survey results: Correlation Analysis</vt:lpstr>
      <vt:lpstr>Survey results: Correlation Analysis</vt:lpstr>
      <vt:lpstr>Survey results: Correlation Analysis</vt:lpstr>
      <vt:lpstr>Results</vt:lpstr>
      <vt:lpstr>Results</vt:lpstr>
      <vt:lpstr>Results</vt:lpstr>
      <vt:lpstr>Results</vt:lpstr>
      <vt:lpstr>Results: Alternative approach</vt:lpstr>
      <vt:lpstr>Results: Alternative approach</vt:lpstr>
      <vt:lpstr>Results: Alternative approach</vt:lpstr>
      <vt:lpstr>       Final thoughts</vt:lpstr>
      <vt:lpstr>Future Work &amp; GitHub Link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Holy Grail of VC</dc:title>
  <cp:lastModifiedBy>Anny You</cp:lastModifiedBy>
  <cp:revision>1</cp:revision>
  <dcterms:modified xsi:type="dcterms:W3CDTF">2017-12-08T04:08:30Z</dcterms:modified>
</cp:coreProperties>
</file>